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32"/>
  </p:notesMasterIdLst>
  <p:sldIdLst>
    <p:sldId id="256" r:id="rId2"/>
    <p:sldId id="284" r:id="rId3"/>
    <p:sldId id="266" r:id="rId4"/>
    <p:sldId id="285" r:id="rId5"/>
    <p:sldId id="286" r:id="rId6"/>
    <p:sldId id="287" r:id="rId7"/>
    <p:sldId id="267" r:id="rId8"/>
    <p:sldId id="268" r:id="rId9"/>
    <p:sldId id="270" r:id="rId10"/>
    <p:sldId id="291" r:id="rId11"/>
    <p:sldId id="313" r:id="rId12"/>
    <p:sldId id="315" r:id="rId13"/>
    <p:sldId id="292" r:id="rId14"/>
    <p:sldId id="297" r:id="rId15"/>
    <p:sldId id="293" r:id="rId16"/>
    <p:sldId id="294" r:id="rId17"/>
    <p:sldId id="323" r:id="rId18"/>
    <p:sldId id="326" r:id="rId19"/>
    <p:sldId id="325" r:id="rId20"/>
    <p:sldId id="324" r:id="rId21"/>
    <p:sldId id="303" r:id="rId22"/>
    <p:sldId id="317" r:id="rId23"/>
    <p:sldId id="318" r:id="rId24"/>
    <p:sldId id="319" r:id="rId25"/>
    <p:sldId id="320" r:id="rId26"/>
    <p:sldId id="321" r:id="rId27"/>
    <p:sldId id="322" r:id="rId28"/>
    <p:sldId id="304" r:id="rId29"/>
    <p:sldId id="283" r:id="rId30"/>
    <p:sldId id="26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282828"/>
        </a:fontRef>
        <a:srgbClr val="28282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ACC"/>
          </a:solidFill>
        </a:fill>
      </a:tcStyle>
    </a:wholeTbl>
    <a:band2H>
      <a:tcTxStyle/>
      <a:tcStyle>
        <a:tcBdr/>
        <a:fill>
          <a:solidFill>
            <a:srgbClr val="FFF5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282828"/>
        </a:fontRef>
        <a:srgbClr val="28282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ACC"/>
          </a:solidFill>
        </a:fill>
      </a:tcStyle>
    </a:wholeTbl>
    <a:band2H>
      <a:tcTxStyle/>
      <a:tcStyle>
        <a:tcBdr/>
        <a:fill>
          <a:solidFill>
            <a:srgbClr val="FFF5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282828"/>
        </a:fontRef>
        <a:srgbClr val="28282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FFD"/>
          </a:solidFill>
        </a:fill>
      </a:tcStyle>
    </a:wholeTbl>
    <a:band2H>
      <a:tcTxStyle/>
      <a:tcStyle>
        <a:tcBdr/>
        <a:fill>
          <a:solidFill>
            <a:srgbClr val="F6F7F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282828"/>
        </a:fontRef>
        <a:srgbClr val="28282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282828"/>
        </a:fontRef>
        <a:srgbClr val="28282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82828"/>
        </a:fontRef>
        <a:srgbClr val="282828"/>
      </a:tcTxStyle>
      <a:tcStyle>
        <a:tcBdr>
          <a:left>
            <a:ln w="12700" cap="flat">
              <a:noFill/>
              <a:miter lim="400000"/>
            </a:ln>
          </a:left>
          <a:right>
            <a:ln w="12700" cap="flat">
              <a:noFill/>
              <a:miter lim="400000"/>
            </a:ln>
          </a:right>
          <a:top>
            <a:ln w="50800" cap="flat">
              <a:solidFill>
                <a:srgbClr val="282828"/>
              </a:solidFill>
              <a:prstDash val="solid"/>
              <a:round/>
            </a:ln>
          </a:top>
          <a:bottom>
            <a:ln w="25400" cap="flat">
              <a:solidFill>
                <a:srgbClr val="28282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282828"/>
              </a:solidFill>
              <a:prstDash val="solid"/>
              <a:round/>
            </a:ln>
          </a:top>
          <a:bottom>
            <a:ln w="25400" cap="flat">
              <a:solidFill>
                <a:srgbClr val="28282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282828"/>
        </a:fontRef>
        <a:srgbClr val="28282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82828"/>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82828"/>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82828"/>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3447" autoAdjust="0"/>
  </p:normalViewPr>
  <p:slideViewPr>
    <p:cSldViewPr snapToGrid="0">
      <p:cViewPr varScale="1">
        <p:scale>
          <a:sx n="82" d="100"/>
          <a:sy n="82" d="100"/>
        </p:scale>
        <p:origin x="55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6CB4B4D-7CA3-9044-876B-883B54F8677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32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2478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7596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516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726389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965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041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9096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29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7_Title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76601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33" name="Google Shape;17;p10"/>
          <p:cNvSpPr>
            <a:spLocks noGrp="1"/>
          </p:cNvSpPr>
          <p:nvPr>
            <p:ph type="pic" idx="21"/>
          </p:nvPr>
        </p:nvSpPr>
        <p:spPr>
          <a:xfrm>
            <a:off x="0" y="0"/>
            <a:ext cx="12192000" cy="6858000"/>
          </a:xfrm>
          <a:prstGeom prst="rect">
            <a:avLst/>
          </a:prstGeom>
        </p:spPr>
        <p:txBody>
          <a:bodyPr lIns="91439" rIns="91439"/>
          <a:lstStyle/>
          <a:p>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60139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06875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7047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6771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71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6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769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93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7749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4/4/2025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102902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6;p1"/>
          <p:cNvSpPr txBox="1"/>
          <p:nvPr/>
        </p:nvSpPr>
        <p:spPr>
          <a:xfrm>
            <a:off x="667472" y="781353"/>
            <a:ext cx="9838376" cy="1569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p>
            <a:r>
              <a:rPr lang="en-US" sz="3200" b="1" i="0" dirty="0">
                <a:solidFill>
                  <a:schemeClr val="accent2">
                    <a:lumMod val="75000"/>
                  </a:schemeClr>
                </a:solidFill>
                <a:effectLst/>
                <a:latin typeface="Times New Roman" panose="02020603050405020304" pitchFamily="18" charset="0"/>
                <a:cs typeface="Times New Roman" panose="02020603050405020304" pitchFamily="18" charset="0"/>
              </a:rPr>
              <a:t>Hybrid XGBoost + LSTM for </a:t>
            </a:r>
          </a:p>
          <a:p>
            <a:r>
              <a:rPr lang="en-US" sz="3200" b="1" i="0" dirty="0">
                <a:solidFill>
                  <a:schemeClr val="accent2">
                    <a:lumMod val="75000"/>
                  </a:schemeClr>
                </a:solidFill>
                <a:effectLst/>
                <a:latin typeface="Times New Roman" panose="02020603050405020304" pitchFamily="18" charset="0"/>
                <a:cs typeface="Times New Roman" panose="02020603050405020304" pitchFamily="18" charset="0"/>
              </a:rPr>
              <a:t>Early Parkinson’s Disease Identification </a:t>
            </a:r>
          </a:p>
          <a:p>
            <a:r>
              <a:rPr lang="en-US" sz="3200" b="1" i="0" dirty="0">
                <a:solidFill>
                  <a:schemeClr val="accent2">
                    <a:lumMod val="75000"/>
                  </a:schemeClr>
                </a:solidFill>
                <a:effectLst/>
                <a:latin typeface="Times New Roman" panose="02020603050405020304" pitchFamily="18" charset="0"/>
                <a:cs typeface="Times New Roman" panose="02020603050405020304" pitchFamily="18" charset="0"/>
              </a:rPr>
              <a:t>Using Voice Data</a:t>
            </a:r>
            <a:endParaRPr lang="en-US" sz="2400" b="1" cap="all" dirty="0">
              <a:solidFill>
                <a:schemeClr val="accent2">
                  <a:lumMod val="75000"/>
                </a:schemeClr>
              </a:solidFill>
              <a:effectLst/>
              <a:latin typeface="Times New Roman" panose="02020603050405020304" pitchFamily="18" charset="0"/>
              <a:cs typeface="Times New Roman" panose="02020603050405020304" pitchFamily="18" charset="0"/>
            </a:endParaRPr>
          </a:p>
        </p:txBody>
      </p:sp>
      <p:sp>
        <p:nvSpPr>
          <p:cNvPr id="109" name="Google Shape;40;p1"/>
          <p:cNvSpPr txBox="1"/>
          <p:nvPr/>
        </p:nvSpPr>
        <p:spPr>
          <a:xfrm>
            <a:off x="826093" y="3435482"/>
            <a:ext cx="6894879" cy="2092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p>
            <a:pPr>
              <a:defRPr sz="2400">
                <a:solidFill>
                  <a:srgbClr val="004740"/>
                </a:solidFill>
                <a:latin typeface="Inter"/>
                <a:ea typeface="Inter"/>
                <a:cs typeface="Inter"/>
                <a:sym typeface="Inter"/>
              </a:defRPr>
            </a:pPr>
            <a:r>
              <a:rPr lang="en-IN" sz="2600" b="1" dirty="0">
                <a:solidFill>
                  <a:schemeClr val="accent2">
                    <a:lumMod val="75000"/>
                  </a:schemeClr>
                </a:solidFill>
                <a:latin typeface="Times New Roman" panose="02020603050405020304" pitchFamily="18" charset="0"/>
                <a:cs typeface="Times New Roman" panose="02020603050405020304" pitchFamily="18" charset="0"/>
              </a:rPr>
              <a:t>Presenter Name:</a:t>
            </a:r>
          </a:p>
          <a:p>
            <a:pPr>
              <a:defRPr sz="2400">
                <a:solidFill>
                  <a:srgbClr val="004740"/>
                </a:solidFill>
                <a:latin typeface="Inter"/>
                <a:ea typeface="Inter"/>
                <a:cs typeface="Inter"/>
                <a:sym typeface="Inter"/>
              </a:defRPr>
            </a:pPr>
            <a:r>
              <a:rPr lang="en-IN" sz="2600" dirty="0">
                <a:solidFill>
                  <a:schemeClr val="tx1"/>
                </a:solidFill>
                <a:latin typeface="Times New Roman" panose="02020603050405020304" pitchFamily="18" charset="0"/>
                <a:cs typeface="Times New Roman" panose="02020603050405020304" pitchFamily="18" charset="0"/>
              </a:rPr>
              <a:t>Komal Rani Kar (VU21CSEN0100389)</a:t>
            </a:r>
          </a:p>
          <a:p>
            <a:pPr>
              <a:defRPr sz="2400">
                <a:solidFill>
                  <a:srgbClr val="004740"/>
                </a:solidFill>
                <a:latin typeface="Inter"/>
                <a:ea typeface="Inter"/>
                <a:cs typeface="Inter"/>
                <a:sym typeface="Inter"/>
              </a:defRPr>
            </a:pPr>
            <a:r>
              <a:rPr lang="en-IN" sz="2600" dirty="0">
                <a:solidFill>
                  <a:schemeClr val="tx1"/>
                </a:solidFill>
                <a:latin typeface="Times New Roman" panose="02020603050405020304" pitchFamily="18" charset="0"/>
                <a:cs typeface="Times New Roman" panose="02020603050405020304" pitchFamily="18" charset="0"/>
              </a:rPr>
              <a:t>Rishitha Reddi (VU21CSEN0101651)</a:t>
            </a:r>
          </a:p>
          <a:p>
            <a:pPr>
              <a:defRPr sz="2400">
                <a:solidFill>
                  <a:srgbClr val="004740"/>
                </a:solidFill>
                <a:latin typeface="Inter"/>
                <a:ea typeface="Inter"/>
                <a:cs typeface="Inter"/>
                <a:sym typeface="Inter"/>
              </a:defRPr>
            </a:pPr>
            <a:r>
              <a:rPr lang="en-IN" sz="2600" dirty="0" err="1">
                <a:solidFill>
                  <a:schemeClr val="tx1"/>
                </a:solidFill>
                <a:latin typeface="Times New Roman" panose="02020603050405020304" pitchFamily="18" charset="0"/>
                <a:cs typeface="Times New Roman" panose="02020603050405020304" pitchFamily="18" charset="0"/>
              </a:rPr>
              <a:t>Ulsi</a:t>
            </a:r>
            <a:r>
              <a:rPr lang="en-IN" sz="2600" dirty="0">
                <a:solidFill>
                  <a:schemeClr val="tx1"/>
                </a:solidFill>
                <a:latin typeface="Times New Roman" panose="02020603050405020304" pitchFamily="18" charset="0"/>
                <a:cs typeface="Times New Roman" panose="02020603050405020304" pitchFamily="18" charset="0"/>
              </a:rPr>
              <a:t> Divya Sri Varsha (VU21CSEN0100492)</a:t>
            </a:r>
          </a:p>
          <a:p>
            <a:pPr>
              <a:defRPr sz="2400">
                <a:solidFill>
                  <a:srgbClr val="004740"/>
                </a:solidFill>
                <a:latin typeface="Inter"/>
                <a:ea typeface="Inter"/>
                <a:cs typeface="Inter"/>
                <a:sym typeface="Inter"/>
              </a:defRPr>
            </a:pPr>
            <a:r>
              <a:rPr lang="en-IN" sz="2600" dirty="0" err="1">
                <a:solidFill>
                  <a:schemeClr val="tx1"/>
                </a:solidFill>
                <a:latin typeface="Times New Roman" panose="02020603050405020304" pitchFamily="18" charset="0"/>
                <a:cs typeface="Times New Roman" panose="02020603050405020304" pitchFamily="18" charset="0"/>
              </a:rPr>
              <a:t>Cheerpurupalli</a:t>
            </a:r>
            <a:r>
              <a:rPr lang="en-IN" sz="2600" dirty="0">
                <a:solidFill>
                  <a:schemeClr val="tx1"/>
                </a:solidFill>
                <a:latin typeface="Times New Roman" panose="02020603050405020304" pitchFamily="18" charset="0"/>
                <a:cs typeface="Times New Roman" panose="02020603050405020304" pitchFamily="18" charset="0"/>
              </a:rPr>
              <a:t> Manjusha (VU21CSEN0101458)</a:t>
            </a:r>
          </a:p>
        </p:txBody>
      </p:sp>
      <p:sp>
        <p:nvSpPr>
          <p:cNvPr id="110" name="Google Shape;10;p6"/>
          <p:cNvSpPr txBox="1"/>
          <p:nvPr/>
        </p:nvSpPr>
        <p:spPr>
          <a:xfrm>
            <a:off x="667472" y="6389714"/>
            <a:ext cx="4698359" cy="446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800">
                <a:solidFill>
                  <a:srgbClr val="7F7F7F"/>
                </a:solidFill>
                <a:latin typeface="Inter"/>
                <a:ea typeface="Inter"/>
                <a:cs typeface="Inter"/>
                <a:sym typeface="Inter"/>
              </a:defRPr>
            </a:lvl1pPr>
          </a:lstStyle>
          <a:p>
            <a:r>
              <a:rPr sz="2300" dirty="0">
                <a:solidFill>
                  <a:schemeClr val="tx2">
                    <a:lumMod val="75000"/>
                  </a:schemeClr>
                </a:solidFill>
                <a:latin typeface="+mn-lt"/>
              </a:rPr>
              <a:t>CSE, GST, Visakhapatnam</a:t>
            </a:r>
          </a:p>
        </p:txBody>
      </p:sp>
      <p:pic>
        <p:nvPicPr>
          <p:cNvPr id="111" name="Google Shape;11;p6" descr="Google Shape;11;p6"/>
          <p:cNvPicPr>
            <a:picLocks noChangeAspect="1"/>
          </p:cNvPicPr>
          <p:nvPr/>
        </p:nvPicPr>
        <p:blipFill>
          <a:blip r:embed="rId2"/>
          <a:stretch>
            <a:fillRect/>
          </a:stretch>
        </p:blipFill>
        <p:spPr>
          <a:xfrm>
            <a:off x="11056776" y="6407431"/>
            <a:ext cx="1051327" cy="450569"/>
          </a:xfrm>
          <a:prstGeom prst="rect">
            <a:avLst/>
          </a:prstGeom>
          <a:ln w="12700">
            <a:miter lim="400000"/>
          </a:ln>
        </p:spPr>
      </p:pic>
      <p:sp>
        <p:nvSpPr>
          <p:cNvPr id="3" name="TextBox 2">
            <a:extLst>
              <a:ext uri="{FF2B5EF4-FFF2-40B4-BE49-F238E27FC236}">
                <a16:creationId xmlns:a16="http://schemas.microsoft.com/office/drawing/2014/main" id="{BE7E7E11-6438-43F0-0A40-E1B5B9D68A0E}"/>
              </a:ext>
            </a:extLst>
          </p:cNvPr>
          <p:cNvSpPr txBox="1"/>
          <p:nvPr/>
        </p:nvSpPr>
        <p:spPr>
          <a:xfrm>
            <a:off x="667472" y="2545361"/>
            <a:ext cx="664572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defRPr sz="2400">
                <a:solidFill>
                  <a:srgbClr val="004740"/>
                </a:solidFill>
                <a:latin typeface="Inter"/>
                <a:ea typeface="Inter"/>
                <a:cs typeface="Inter"/>
                <a:sym typeface="Inter"/>
              </a:defRPr>
            </a:pPr>
            <a:r>
              <a:rPr lang="en-US" sz="2800" b="1" dirty="0">
                <a:solidFill>
                  <a:schemeClr val="accent2">
                    <a:lumMod val="75000"/>
                  </a:schemeClr>
                </a:solidFill>
                <a:latin typeface="Times New Roman" panose="02020603050405020304" pitchFamily="18" charset="0"/>
                <a:cs typeface="Times New Roman" panose="02020603050405020304" pitchFamily="18" charset="0"/>
              </a:rPr>
              <a:t>Project Guide: </a:t>
            </a:r>
            <a:r>
              <a:rPr lang="en-US" sz="2800" dirty="0">
                <a:solidFill>
                  <a:schemeClr val="tx1"/>
                </a:solidFill>
                <a:latin typeface="Times New Roman" panose="02020603050405020304" pitchFamily="18" charset="0"/>
                <a:cs typeface="Times New Roman" panose="02020603050405020304" pitchFamily="18" charset="0"/>
              </a:rPr>
              <a:t>Chandrakanta Mahanty</a:t>
            </a:r>
          </a:p>
        </p:txBody>
      </p:sp>
      <p:pic>
        <p:nvPicPr>
          <p:cNvPr id="4" name="Picture 3">
            <a:extLst>
              <a:ext uri="{FF2B5EF4-FFF2-40B4-BE49-F238E27FC236}">
                <a16:creationId xmlns:a16="http://schemas.microsoft.com/office/drawing/2014/main" id="{77EB2707-B704-A607-9F63-858C61D38BAA}"/>
              </a:ext>
            </a:extLst>
          </p:cNvPr>
          <p:cNvPicPr>
            <a:picLocks noChangeAspect="1"/>
          </p:cNvPicPr>
          <p:nvPr/>
        </p:nvPicPr>
        <p:blipFill>
          <a:blip r:embed="rId3"/>
          <a:stretch>
            <a:fillRect/>
          </a:stretch>
        </p:blipFill>
        <p:spPr>
          <a:xfrm>
            <a:off x="8309430" y="2350971"/>
            <a:ext cx="2347163" cy="2827265"/>
          </a:xfrm>
          <a:prstGeom prst="ellipse">
            <a:avLst/>
          </a:prstGeom>
          <a:ln w="63500"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2632F-7EB0-A434-AB37-866E907D562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5C64FB4-C3EE-FCC7-05D3-51E04FDF0DDB}"/>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EE3DAC98-819F-32F3-C1CF-A836ABAD797B}"/>
              </a:ext>
            </a:extLst>
          </p:cNvPr>
          <p:cNvSpPr txBox="1"/>
          <p:nvPr/>
        </p:nvSpPr>
        <p:spPr>
          <a:xfrm>
            <a:off x="630041" y="197165"/>
            <a:ext cx="93865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Proposed System</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92C7FAC-FF86-08F7-A221-B7AA3686BC94}"/>
              </a:ext>
            </a:extLst>
          </p:cNvPr>
          <p:cNvSpPr txBox="1"/>
          <p:nvPr/>
        </p:nvSpPr>
        <p:spPr>
          <a:xfrm>
            <a:off x="758224" y="1429150"/>
            <a:ext cx="10675551"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buNone/>
            </a:pPr>
            <a:r>
              <a:rPr lang="en-IN" sz="2400" b="0" i="0" dirty="0">
                <a:effectLst/>
                <a:latin typeface="Times New Roman" panose="02020603050405020304" pitchFamily="18" charset="0"/>
                <a:cs typeface="Times New Roman" panose="02020603050405020304" pitchFamily="18" charset="0"/>
              </a:rPr>
              <a:t>Our system presents a hybrid AI model combining LSTM (sequential voice feature extraction) and XGBoost (classification) for early, accurate, non-invasive PD detection.</a:t>
            </a:r>
          </a:p>
          <a:p>
            <a:pPr algn="just">
              <a:buNone/>
            </a:pPr>
            <a:r>
              <a:rPr lang="en-IN" sz="2400" b="1" i="0" dirty="0">
                <a:effectLst/>
                <a:latin typeface="Times New Roman" panose="02020603050405020304" pitchFamily="18" charset="0"/>
                <a:cs typeface="Times New Roman" panose="02020603050405020304" pitchFamily="18" charset="0"/>
              </a:rPr>
              <a:t>✅ Hybrid Machine Learning Model</a:t>
            </a:r>
          </a:p>
          <a:p>
            <a:pPr algn="just">
              <a:buNone/>
            </a:pPr>
            <a:r>
              <a:rPr lang="en-IN" sz="2400" b="0" i="0" dirty="0">
                <a:effectLst/>
                <a:latin typeface="Times New Roman" panose="02020603050405020304" pitchFamily="18" charset="0"/>
                <a:cs typeface="Times New Roman" panose="02020603050405020304" pitchFamily="18" charset="0"/>
              </a:rPr>
              <a:t>LSTM – Records time-dependent voice pattern variations (e.g., jitter, shimmer).</a:t>
            </a:r>
          </a:p>
          <a:p>
            <a:pPr algn="just">
              <a:buNone/>
            </a:pPr>
            <a:r>
              <a:rPr lang="en-IN" sz="2400" b="0" i="0" dirty="0">
                <a:effectLst/>
                <a:latin typeface="Times New Roman" panose="02020603050405020304" pitchFamily="18" charset="0"/>
                <a:cs typeface="Times New Roman" panose="02020603050405020304" pitchFamily="18" charset="0"/>
              </a:rPr>
              <a:t>XGBoost – Dealt with structured data and tuned classification accuracy.</a:t>
            </a:r>
          </a:p>
          <a:p>
            <a:pPr algn="just">
              <a:buNone/>
            </a:pPr>
            <a:r>
              <a:rPr lang="en-IN" sz="2400" b="0" i="0" dirty="0">
                <a:effectLst/>
                <a:latin typeface="Times New Roman" panose="02020603050405020304" pitchFamily="18" charset="0"/>
                <a:cs typeface="Times New Roman" panose="02020603050405020304" pitchFamily="18" charset="0"/>
              </a:rPr>
              <a:t>Feature Engineering &amp; Selection – Minimizes noise and complexity for improved output.</a:t>
            </a:r>
          </a:p>
          <a:p>
            <a:pPr algn="just">
              <a:buNone/>
            </a:pPr>
            <a:endParaRPr lang="en-IN" sz="2400" b="0" i="0" dirty="0">
              <a:effectLst/>
              <a:latin typeface="Times New Roman" panose="02020603050405020304" pitchFamily="18" charset="0"/>
              <a:cs typeface="Times New Roman" panose="02020603050405020304" pitchFamily="18" charset="0"/>
            </a:endParaRPr>
          </a:p>
          <a:p>
            <a:pPr algn="just">
              <a:buNone/>
            </a:pPr>
            <a:r>
              <a:rPr lang="en-IN" sz="2400" b="1" i="0" dirty="0">
                <a:effectLst/>
                <a:latin typeface="Times New Roman" panose="02020603050405020304" pitchFamily="18" charset="0"/>
                <a:cs typeface="Times New Roman" panose="02020603050405020304" pitchFamily="18" charset="0"/>
              </a:rPr>
              <a:t>✅ Web-Based Application</a:t>
            </a:r>
          </a:p>
          <a:p>
            <a:pPr algn="just">
              <a:buNone/>
            </a:pPr>
            <a:r>
              <a:rPr lang="en-IN" sz="2400" b="0" i="0" dirty="0">
                <a:effectLst/>
                <a:latin typeface="Times New Roman" panose="02020603050405020304" pitchFamily="18" charset="0"/>
                <a:cs typeface="Times New Roman" panose="02020603050405020304" pitchFamily="18" charset="0"/>
              </a:rPr>
              <a:t>User-Friendly Interface – Accepts voice input for real-time prediction.</a:t>
            </a:r>
          </a:p>
          <a:p>
            <a:pPr algn="just">
              <a:buNone/>
            </a:pPr>
            <a:r>
              <a:rPr lang="en-IN" sz="2400" b="0" i="0" dirty="0">
                <a:effectLst/>
                <a:latin typeface="Times New Roman" panose="02020603050405020304" pitchFamily="18" charset="0"/>
                <a:cs typeface="Times New Roman" panose="02020603050405020304" pitchFamily="18" charset="0"/>
              </a:rPr>
              <a:t>Secure Login &amp; Data Storage – Guarantees patient data confidentiality.</a:t>
            </a:r>
          </a:p>
          <a:p>
            <a:pPr algn="just">
              <a:buNone/>
            </a:pPr>
            <a:r>
              <a:rPr lang="en-IN" sz="2400" b="0" i="0" dirty="0">
                <a:effectLst/>
                <a:latin typeface="Times New Roman" panose="02020603050405020304" pitchFamily="18" charset="0"/>
                <a:cs typeface="Times New Roman" panose="02020603050405020304" pitchFamily="18" charset="0"/>
              </a:rPr>
              <a:t>Scalability for Telemedicine – Facilitates online consultations for early intervention.</a:t>
            </a:r>
          </a:p>
          <a:p>
            <a:pPr algn="just">
              <a:buNone/>
            </a:pPr>
            <a:endParaRPr lang="en-IN" sz="2400" b="0" i="0" dirty="0">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29CF39-124E-7ECD-5EA2-AC72F042EA1D}"/>
              </a:ext>
            </a:extLst>
          </p:cNvPr>
          <p:cNvSpPr txBox="1"/>
          <p:nvPr/>
        </p:nvSpPr>
        <p:spPr>
          <a:xfrm>
            <a:off x="630041" y="6374955"/>
            <a:ext cx="615188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pic>
        <p:nvPicPr>
          <p:cNvPr id="2" name="Google Shape;11;p6" descr="Google Shape;11;p6">
            <a:extLst>
              <a:ext uri="{FF2B5EF4-FFF2-40B4-BE49-F238E27FC236}">
                <a16:creationId xmlns:a16="http://schemas.microsoft.com/office/drawing/2014/main" id="{610C7403-79EC-1C63-02FF-D66E9DDB9947}"/>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5507175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760A-45E8-038F-6412-3764A980EC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27710B0-1E95-BAEA-0707-4BF756490AAA}"/>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3BB6AA27-B706-1B17-A36C-0093B0AEAE16}"/>
              </a:ext>
            </a:extLst>
          </p:cNvPr>
          <p:cNvSpPr txBox="1"/>
          <p:nvPr/>
        </p:nvSpPr>
        <p:spPr>
          <a:xfrm>
            <a:off x="582650" y="260488"/>
            <a:ext cx="609414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Comparison</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a:p>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73D891C-3B42-4550-8FB5-BAADF11675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A040E904-1857-EF1B-31C4-AAFE52A9E343}"/>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A43DC756-1268-E9CE-032F-AF5F2076E6E8}"/>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8A12E1F2-2051-C4AC-ADE3-790EFF633E7C}"/>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18EE2294-EBE1-36E8-A105-446C53BF6285}"/>
              </a:ext>
            </a:extLst>
          </p:cNvPr>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6F878DD0-04AE-0F81-6C9F-C8EE43985420}"/>
              </a:ext>
            </a:extLst>
          </p:cNvPr>
          <p:cNvSpPr txBox="1"/>
          <p:nvPr/>
        </p:nvSpPr>
        <p:spPr>
          <a:xfrm>
            <a:off x="402772" y="6435012"/>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graphicFrame>
        <p:nvGraphicFramePr>
          <p:cNvPr id="8" name="Table 7">
            <a:extLst>
              <a:ext uri="{FF2B5EF4-FFF2-40B4-BE49-F238E27FC236}">
                <a16:creationId xmlns:a16="http://schemas.microsoft.com/office/drawing/2014/main" id="{76CBA582-E293-6B35-857C-900E9F630754}"/>
              </a:ext>
            </a:extLst>
          </p:cNvPr>
          <p:cNvGraphicFramePr>
            <a:graphicFrameLocks noGrp="1"/>
          </p:cNvGraphicFramePr>
          <p:nvPr>
            <p:extLst>
              <p:ext uri="{D42A27DB-BD31-4B8C-83A1-F6EECF244321}">
                <p14:modId xmlns:p14="http://schemas.microsoft.com/office/powerpoint/2010/main" val="2301048879"/>
              </p:ext>
            </p:extLst>
          </p:nvPr>
        </p:nvGraphicFramePr>
        <p:xfrm>
          <a:off x="1343608" y="1604865"/>
          <a:ext cx="9573208" cy="4429641"/>
        </p:xfrm>
        <a:graphic>
          <a:graphicData uri="http://schemas.openxmlformats.org/drawingml/2006/table">
            <a:tbl>
              <a:tblPr firstRow="1">
                <a:tableStyleId>{72833802-FEF1-4C79-8D5D-14CF1EAF98D9}</a:tableStyleId>
              </a:tblPr>
              <a:tblGrid>
                <a:gridCol w="4357396">
                  <a:extLst>
                    <a:ext uri="{9D8B030D-6E8A-4147-A177-3AD203B41FA5}">
                      <a16:colId xmlns:a16="http://schemas.microsoft.com/office/drawing/2014/main" val="396935766"/>
                    </a:ext>
                  </a:extLst>
                </a:gridCol>
                <a:gridCol w="5215812">
                  <a:extLst>
                    <a:ext uri="{9D8B030D-6E8A-4147-A177-3AD203B41FA5}">
                      <a16:colId xmlns:a16="http://schemas.microsoft.com/office/drawing/2014/main" val="2699444114"/>
                    </a:ext>
                  </a:extLst>
                </a:gridCol>
              </a:tblGrid>
              <a:tr h="506666">
                <a:tc>
                  <a:txBody>
                    <a:bodyPr/>
                    <a:lstStyle/>
                    <a:p>
                      <a:pPr fontAlgn="b"/>
                      <a:r>
                        <a:rPr lang="en-IN" sz="2000" b="1" dirty="0">
                          <a:effectLst/>
                        </a:rPr>
                        <a:t>Existing System Drawbacks</a:t>
                      </a:r>
                    </a:p>
                  </a:txBody>
                  <a:tcPr marL="56235" marR="56235" marT="28118" marB="28118" anchor="b"/>
                </a:tc>
                <a:tc>
                  <a:txBody>
                    <a:bodyPr/>
                    <a:lstStyle/>
                    <a:p>
                      <a:pPr fontAlgn="b"/>
                      <a:r>
                        <a:rPr lang="en-IN" sz="2000" b="1" dirty="0">
                          <a:effectLst/>
                        </a:rPr>
                        <a:t>Proposed System Enhancements</a:t>
                      </a:r>
                    </a:p>
                  </a:txBody>
                  <a:tcPr marL="56235" marR="56235" marT="28118" marB="28118" anchor="b"/>
                </a:tc>
                <a:extLst>
                  <a:ext uri="{0D108BD9-81ED-4DB2-BD59-A6C34878D82A}">
                    <a16:rowId xmlns:a16="http://schemas.microsoft.com/office/drawing/2014/main" val="2904103428"/>
                  </a:ext>
                </a:extLst>
              </a:tr>
              <a:tr h="506666">
                <a:tc>
                  <a:txBody>
                    <a:bodyPr/>
                    <a:lstStyle/>
                    <a:p>
                      <a:pPr fontAlgn="base"/>
                      <a:r>
                        <a:rPr lang="en-IN" sz="2000" b="1" dirty="0">
                          <a:effectLst/>
                        </a:rPr>
                        <a:t>Late Diagnosis</a:t>
                      </a:r>
                    </a:p>
                  </a:txBody>
                  <a:tcPr marL="56235" marR="56235" marT="28118" marB="28118" anchor="ctr"/>
                </a:tc>
                <a:tc>
                  <a:txBody>
                    <a:bodyPr/>
                    <a:lstStyle/>
                    <a:p>
                      <a:pPr fontAlgn="base"/>
                      <a:r>
                        <a:rPr lang="en-US" sz="2000" b="1">
                          <a:effectLst/>
                        </a:rPr>
                        <a:t>Early Detection via subtle voice changes</a:t>
                      </a:r>
                    </a:p>
                  </a:txBody>
                  <a:tcPr marL="56235" marR="56235" marT="28118" marB="28118" anchor="ctr"/>
                </a:tc>
                <a:extLst>
                  <a:ext uri="{0D108BD9-81ED-4DB2-BD59-A6C34878D82A}">
                    <a16:rowId xmlns:a16="http://schemas.microsoft.com/office/drawing/2014/main" val="1208833616"/>
                  </a:ext>
                </a:extLst>
              </a:tr>
              <a:tr h="506666">
                <a:tc>
                  <a:txBody>
                    <a:bodyPr/>
                    <a:lstStyle/>
                    <a:p>
                      <a:pPr fontAlgn="base"/>
                      <a:r>
                        <a:rPr lang="en-IN" sz="2000" b="1" dirty="0">
                          <a:effectLst/>
                        </a:rPr>
                        <a:t>Expensive MRI &amp; </a:t>
                      </a:r>
                      <a:r>
                        <a:rPr lang="en-IN" sz="2000" b="1" dirty="0" err="1">
                          <a:effectLst/>
                        </a:rPr>
                        <a:t>DaTscan</a:t>
                      </a:r>
                      <a:endParaRPr lang="en-IN" sz="2000" b="1" dirty="0">
                        <a:effectLst/>
                      </a:endParaRPr>
                    </a:p>
                  </a:txBody>
                  <a:tcPr marL="56235" marR="56235" marT="28118" marB="28118" anchor="ctr"/>
                </a:tc>
                <a:tc>
                  <a:txBody>
                    <a:bodyPr/>
                    <a:lstStyle/>
                    <a:p>
                      <a:pPr fontAlgn="base"/>
                      <a:r>
                        <a:rPr lang="en-IN" sz="2000" b="1">
                          <a:effectLst/>
                        </a:rPr>
                        <a:t>Non-Invasive Voice Biomarkers</a:t>
                      </a:r>
                    </a:p>
                  </a:txBody>
                  <a:tcPr marL="56235" marR="56235" marT="28118" marB="28118" anchor="ctr"/>
                </a:tc>
                <a:extLst>
                  <a:ext uri="{0D108BD9-81ED-4DB2-BD59-A6C34878D82A}">
                    <a16:rowId xmlns:a16="http://schemas.microsoft.com/office/drawing/2014/main" val="3553458202"/>
                  </a:ext>
                </a:extLst>
              </a:tr>
              <a:tr h="506666">
                <a:tc>
                  <a:txBody>
                    <a:bodyPr/>
                    <a:lstStyle/>
                    <a:p>
                      <a:pPr fontAlgn="base"/>
                      <a:r>
                        <a:rPr lang="en-IN" sz="2000" b="1" dirty="0">
                          <a:effectLst/>
                        </a:rPr>
                        <a:t>Standalone ML Models</a:t>
                      </a:r>
                    </a:p>
                  </a:txBody>
                  <a:tcPr marL="56235" marR="56235" marT="28118" marB="28118" anchor="ctr"/>
                </a:tc>
                <a:tc>
                  <a:txBody>
                    <a:bodyPr/>
                    <a:lstStyle/>
                    <a:p>
                      <a:pPr fontAlgn="base"/>
                      <a:r>
                        <a:rPr lang="en-IN" sz="2000" b="1">
                          <a:effectLst/>
                        </a:rPr>
                        <a:t>LSTM + XGBoost Hybrid Approach</a:t>
                      </a:r>
                    </a:p>
                  </a:txBody>
                  <a:tcPr marL="56235" marR="56235" marT="28118" marB="28118" anchor="ctr"/>
                </a:tc>
                <a:extLst>
                  <a:ext uri="{0D108BD9-81ED-4DB2-BD59-A6C34878D82A}">
                    <a16:rowId xmlns:a16="http://schemas.microsoft.com/office/drawing/2014/main" val="1753505472"/>
                  </a:ext>
                </a:extLst>
              </a:tr>
              <a:tr h="506666">
                <a:tc>
                  <a:txBody>
                    <a:bodyPr/>
                    <a:lstStyle/>
                    <a:p>
                      <a:pPr fontAlgn="base"/>
                      <a:r>
                        <a:rPr lang="en-IN" sz="2000" b="1">
                          <a:effectLst/>
                        </a:rPr>
                        <a:t>No Sequential Analysis</a:t>
                      </a:r>
                    </a:p>
                  </a:txBody>
                  <a:tcPr marL="56235" marR="56235" marT="28118" marB="28118" anchor="ctr"/>
                </a:tc>
                <a:tc>
                  <a:txBody>
                    <a:bodyPr/>
                    <a:lstStyle/>
                    <a:p>
                      <a:pPr fontAlgn="base"/>
                      <a:r>
                        <a:rPr lang="en-IN" sz="2000" b="1">
                          <a:effectLst/>
                        </a:rPr>
                        <a:t>Captures Time-Dependent Features</a:t>
                      </a:r>
                    </a:p>
                  </a:txBody>
                  <a:tcPr marL="56235" marR="56235" marT="28118" marB="28118" anchor="ctr"/>
                </a:tc>
                <a:extLst>
                  <a:ext uri="{0D108BD9-81ED-4DB2-BD59-A6C34878D82A}">
                    <a16:rowId xmlns:a16="http://schemas.microsoft.com/office/drawing/2014/main" val="2921574716"/>
                  </a:ext>
                </a:extLst>
              </a:tr>
              <a:tr h="506666">
                <a:tc>
                  <a:txBody>
                    <a:bodyPr/>
                    <a:lstStyle/>
                    <a:p>
                      <a:pPr fontAlgn="base"/>
                      <a:r>
                        <a:rPr lang="en-IN" sz="2000" b="1" dirty="0">
                          <a:effectLst/>
                        </a:rPr>
                        <a:t>Limited Web Accessibility</a:t>
                      </a:r>
                    </a:p>
                  </a:txBody>
                  <a:tcPr marL="56235" marR="56235" marT="28118" marB="28118" anchor="ctr"/>
                </a:tc>
                <a:tc>
                  <a:txBody>
                    <a:bodyPr/>
                    <a:lstStyle/>
                    <a:p>
                      <a:pPr fontAlgn="base"/>
                      <a:r>
                        <a:rPr lang="en-US" sz="2000" b="1" dirty="0">
                          <a:effectLst/>
                        </a:rPr>
                        <a:t>User-Friendly Web App for Real-Time Predictions</a:t>
                      </a:r>
                    </a:p>
                  </a:txBody>
                  <a:tcPr marL="56235" marR="56235" marT="28118" marB="28118" anchor="ctr"/>
                </a:tc>
                <a:extLst>
                  <a:ext uri="{0D108BD9-81ED-4DB2-BD59-A6C34878D82A}">
                    <a16:rowId xmlns:a16="http://schemas.microsoft.com/office/drawing/2014/main" val="4289730534"/>
                  </a:ext>
                </a:extLst>
              </a:tr>
              <a:tr h="506666">
                <a:tc>
                  <a:txBody>
                    <a:bodyPr/>
                    <a:lstStyle/>
                    <a:p>
                      <a:pPr fontAlgn="base"/>
                      <a:r>
                        <a:rPr lang="en-IN" sz="2000" b="1">
                          <a:effectLst/>
                        </a:rPr>
                        <a:t>Data Imbalance Issues</a:t>
                      </a:r>
                    </a:p>
                  </a:txBody>
                  <a:tcPr marL="56235" marR="56235" marT="28118" marB="28118" anchor="ctr"/>
                </a:tc>
                <a:tc>
                  <a:txBody>
                    <a:bodyPr/>
                    <a:lstStyle/>
                    <a:p>
                      <a:pPr fontAlgn="base"/>
                      <a:r>
                        <a:rPr lang="en-US" sz="2000" b="1" dirty="0">
                          <a:effectLst/>
                        </a:rPr>
                        <a:t>SMOTE for Fair Data Representation</a:t>
                      </a:r>
                    </a:p>
                  </a:txBody>
                  <a:tcPr marL="56235" marR="56235" marT="28118" marB="28118" anchor="ctr"/>
                </a:tc>
                <a:extLst>
                  <a:ext uri="{0D108BD9-81ED-4DB2-BD59-A6C34878D82A}">
                    <a16:rowId xmlns:a16="http://schemas.microsoft.com/office/drawing/2014/main" val="2023790020"/>
                  </a:ext>
                </a:extLst>
              </a:tr>
              <a:tr h="723809">
                <a:tc>
                  <a:txBody>
                    <a:bodyPr/>
                    <a:lstStyle/>
                    <a:p>
                      <a:pPr fontAlgn="base"/>
                      <a:r>
                        <a:rPr lang="en-IN" sz="2000" b="1">
                          <a:effectLst/>
                        </a:rPr>
                        <a:t>Lower Precision in Classification</a:t>
                      </a:r>
                    </a:p>
                  </a:txBody>
                  <a:tcPr marL="56235" marR="56235" marT="28118" marB="28118" anchor="ctr"/>
                </a:tc>
                <a:tc>
                  <a:txBody>
                    <a:bodyPr/>
                    <a:lstStyle/>
                    <a:p>
                      <a:pPr fontAlgn="base"/>
                      <a:r>
                        <a:rPr lang="en-US" sz="2000" b="1" dirty="0">
                          <a:effectLst/>
                        </a:rPr>
                        <a:t>Higher Accuracy &amp; F1-Score with Feature Selection</a:t>
                      </a:r>
                    </a:p>
                  </a:txBody>
                  <a:tcPr marL="56235" marR="56235" marT="28118" marB="28118" anchor="ctr"/>
                </a:tc>
                <a:extLst>
                  <a:ext uri="{0D108BD9-81ED-4DB2-BD59-A6C34878D82A}">
                    <a16:rowId xmlns:a16="http://schemas.microsoft.com/office/drawing/2014/main" val="3321007251"/>
                  </a:ext>
                </a:extLst>
              </a:tr>
            </a:tbl>
          </a:graphicData>
        </a:graphic>
      </p:graphicFrame>
      <p:pic>
        <p:nvPicPr>
          <p:cNvPr id="2" name="Google Shape;11;p6" descr="Google Shape;11;p6">
            <a:extLst>
              <a:ext uri="{FF2B5EF4-FFF2-40B4-BE49-F238E27FC236}">
                <a16:creationId xmlns:a16="http://schemas.microsoft.com/office/drawing/2014/main" id="{89B5E703-FF63-D7B9-C92E-60AFB663D875}"/>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418567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38E7-EDF4-F1F6-68EC-28D228B08D9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0F4F747-C67B-773B-EF60-2FA965399444}"/>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5A65B88C-0903-4FBB-3A02-43E328E29D61}"/>
              </a:ext>
            </a:extLst>
          </p:cNvPr>
          <p:cNvSpPr txBox="1"/>
          <p:nvPr/>
        </p:nvSpPr>
        <p:spPr>
          <a:xfrm>
            <a:off x="630041" y="197165"/>
            <a:ext cx="93865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Functional Requirements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6263488-3838-8CB7-253C-5D01AE6A52ED}"/>
              </a:ext>
            </a:extLst>
          </p:cNvPr>
          <p:cNvSpPr txBox="1"/>
          <p:nvPr/>
        </p:nvSpPr>
        <p:spPr>
          <a:xfrm>
            <a:off x="830424" y="1644077"/>
            <a:ext cx="10217021"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User Authentication</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Users can register and log in securely.</a:t>
            </a: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Passwords are encrypted for security.</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Voice Data Input</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Users can input voice-based parameters (e.g., jitter, shimmer, pitch, MFCCs).</a:t>
            </a: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System validates and preprocesses the input data.</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Real-time Prediction</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System gives an immediate result (High/Low likelihood of PD).</a:t>
            </a: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Users get a graphical representation of the model’s decision.</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Database Management</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Stores user information and previous test results.</a:t>
            </a: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Logs predictions for analysis and future improvements.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Web-Based Interface</a:t>
            </a:r>
            <a:endParaRPr lang="en-US" b="0" i="0" dirty="0">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Users can access the system through a web browser.</a:t>
            </a:r>
          </a:p>
          <a:p>
            <a:pPr marL="742950" lvl="1" indent="-285750" algn="l">
              <a:buFont typeface="+mj-lt"/>
              <a:buAutoNum type="arabicPeriod"/>
            </a:pPr>
            <a:r>
              <a:rPr lang="en-US" b="0" i="0" dirty="0">
                <a:effectLst/>
                <a:latin typeface="Times New Roman" panose="02020603050405020304" pitchFamily="18" charset="0"/>
                <a:cs typeface="Times New Roman" panose="02020603050405020304" pitchFamily="18" charset="0"/>
              </a:rPr>
              <a:t>UI provides simple input and output visualization.</a:t>
            </a:r>
          </a:p>
        </p:txBody>
      </p:sp>
      <p:sp>
        <p:nvSpPr>
          <p:cNvPr id="3" name="TextBox 2">
            <a:extLst>
              <a:ext uri="{FF2B5EF4-FFF2-40B4-BE49-F238E27FC236}">
                <a16:creationId xmlns:a16="http://schemas.microsoft.com/office/drawing/2014/main" id="{36D757FE-EC66-7192-DFBF-A77CD04D5773}"/>
              </a:ext>
            </a:extLst>
          </p:cNvPr>
          <p:cNvSpPr txBox="1"/>
          <p:nvPr/>
        </p:nvSpPr>
        <p:spPr>
          <a:xfrm>
            <a:off x="569407" y="6431978"/>
            <a:ext cx="615188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pic>
        <p:nvPicPr>
          <p:cNvPr id="2" name="Google Shape;11;p6" descr="Google Shape;11;p6">
            <a:extLst>
              <a:ext uri="{FF2B5EF4-FFF2-40B4-BE49-F238E27FC236}">
                <a16:creationId xmlns:a16="http://schemas.microsoft.com/office/drawing/2014/main" id="{F176D8C6-EB4A-8725-C23F-ACD9BBCA010B}"/>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0674802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7478F-3013-DE82-3F0B-261E32A7CD2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92986BD-75CE-0D66-C050-7D4A218FEF77}"/>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D23BDE90-7EE2-D7DB-4781-8D41BD36419D}"/>
              </a:ext>
            </a:extLst>
          </p:cNvPr>
          <p:cNvSpPr txBox="1"/>
          <p:nvPr/>
        </p:nvSpPr>
        <p:spPr>
          <a:xfrm>
            <a:off x="630041" y="197165"/>
            <a:ext cx="93865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Non-Functional Requirements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16BF1ED-A385-AA19-014F-180C9F2CF3CF}"/>
              </a:ext>
            </a:extLst>
          </p:cNvPr>
          <p:cNvSpPr txBox="1"/>
          <p:nvPr/>
        </p:nvSpPr>
        <p:spPr>
          <a:xfrm>
            <a:off x="811763" y="1667890"/>
            <a:ext cx="10886332" cy="4570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buFont typeface="+mj-lt"/>
              <a:buAutoNum type="arabicPeriod"/>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Security</a:t>
            </a:r>
            <a:endParaRPr lang="en-US" b="0" i="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Encryption of user credentials and stored data.</a:t>
            </a: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Secure access control to avoid unauthorized access.</a:t>
            </a:r>
          </a:p>
          <a:p>
            <a:pPr algn="just">
              <a:buFont typeface="+mj-lt"/>
              <a:buAutoNum type="arabicPeriod"/>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Usability</a:t>
            </a:r>
            <a:endParaRPr lang="en-US" b="0" i="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Easy, intuitive interface for non-technical users.</a:t>
            </a: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Responsive design for accessibility on different devices.</a:t>
            </a:r>
          </a:p>
          <a:p>
            <a:pPr algn="just">
              <a:buFont typeface="+mj-lt"/>
              <a:buAutoNum type="arabicPeriod"/>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Scalability</a:t>
            </a:r>
            <a:endParaRPr lang="en-US" b="0" i="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Cloud deployment support for processing multiple requests.</a:t>
            </a: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Can be integrated with telemedicine platforms.</a:t>
            </a:r>
          </a:p>
          <a:p>
            <a:pPr algn="just">
              <a:buFont typeface="+mj-lt"/>
              <a:buAutoNum type="arabicPeriod"/>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Reliability &amp; Availability</a:t>
            </a:r>
            <a:endParaRPr lang="en-US" b="0" i="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Supports high uptime and low downtime.</a:t>
            </a: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Makes accurate predictions with low processing delays.</a:t>
            </a:r>
          </a:p>
          <a:p>
            <a:pPr algn="just">
              <a:buFont typeface="+mj-lt"/>
              <a:buAutoNum type="arabicPeriod"/>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Performance</a:t>
            </a:r>
            <a:endParaRPr lang="en-US" b="0" i="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Optimized model for fast real-time predictions.</a:t>
            </a:r>
          </a:p>
          <a:p>
            <a:pPr marL="742950" lvl="1" indent="-285750" algn="just">
              <a:buFont typeface="+mj-lt"/>
              <a:buAutoNum type="arabicPeriod"/>
            </a:pPr>
            <a:r>
              <a:rPr lang="en-US" b="0" i="0" dirty="0">
                <a:effectLst/>
                <a:latin typeface="Times New Roman" panose="02020603050405020304" pitchFamily="18" charset="0"/>
                <a:ea typeface="Tahoma" panose="020B0604030504040204" pitchFamily="34" charset="0"/>
                <a:cs typeface="Times New Roman" panose="02020603050405020304" pitchFamily="18" charset="0"/>
              </a:rPr>
              <a:t>Efficient processing of large datasets.</a:t>
            </a:r>
          </a:p>
          <a:p>
            <a:pPr marL="0" marR="0" lvl="0" indent="0" algn="just" defTabSz="914400" rtl="0" eaLnBrk="0" fontAlgn="base" latinLnBrk="0" hangingPunct="0">
              <a:lnSpc>
                <a:spcPct val="100000"/>
              </a:lnSpc>
              <a:spcBef>
                <a:spcPct val="0"/>
              </a:spcBef>
              <a:spcAft>
                <a:spcPct val="0"/>
              </a:spcAft>
              <a:buClrTx/>
              <a:buSzTx/>
              <a:tabLst/>
              <a:defRPr/>
            </a:pPr>
            <a:endParaRPr kumimoji="0" lang="en-US" altLang="en-US" sz="2100" b="0" i="0" u="none" strike="noStrike" kern="0" cap="none" spc="0" normalizeH="0" baseline="0" noProof="0" dirty="0">
              <a:ln>
                <a:noFill/>
              </a:ln>
              <a:effectLst/>
              <a:uLnTx/>
              <a:uFillTx/>
              <a:latin typeface="Times New Roman" panose="02020603050405020304" pitchFamily="18" charset="0"/>
              <a:ea typeface="Tahoma" panose="020B0604030504040204" pitchFamily="34"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07D51893-39DE-E112-F6CC-78A3F24A9CFA}"/>
              </a:ext>
            </a:extLst>
          </p:cNvPr>
          <p:cNvSpPr txBox="1"/>
          <p:nvPr/>
        </p:nvSpPr>
        <p:spPr>
          <a:xfrm>
            <a:off x="630041" y="6460780"/>
            <a:ext cx="615188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pic>
        <p:nvPicPr>
          <p:cNvPr id="2" name="Google Shape;11;p6" descr="Google Shape;11;p6">
            <a:extLst>
              <a:ext uri="{FF2B5EF4-FFF2-40B4-BE49-F238E27FC236}">
                <a16:creationId xmlns:a16="http://schemas.microsoft.com/office/drawing/2014/main" id="{F553DAF0-2C6C-347D-9F5E-31F61BBA39D8}"/>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513376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8789E-3483-F727-2E5A-EDF2624E317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8DA4519-3ABE-C44E-372C-1ABAD6893C96}"/>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30B40079-C377-B11B-F501-7C165FB97799}"/>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Methodology</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79FAA8-2853-48FB-42C8-095E999D8AEE}"/>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5437119A-8A8C-B38C-55A9-D6992AB34CE2}"/>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7" name="Rectangle 3">
            <a:extLst>
              <a:ext uri="{FF2B5EF4-FFF2-40B4-BE49-F238E27FC236}">
                <a16:creationId xmlns:a16="http://schemas.microsoft.com/office/drawing/2014/main" id="{A46273C4-74E5-99A3-9ED2-855DA069FA18}"/>
              </a:ext>
            </a:extLst>
          </p:cNvPr>
          <p:cNvSpPr>
            <a:spLocks noChangeArrowheads="1"/>
          </p:cNvSpPr>
          <p:nvPr/>
        </p:nvSpPr>
        <p:spPr bwMode="auto">
          <a:xfrm>
            <a:off x="829680" y="1486936"/>
            <a:ext cx="5076598" cy="4431983"/>
          </a:xfrm>
          <a:prstGeom prst="rect">
            <a:avLst/>
          </a:prstGeom>
          <a:solidFill>
            <a:schemeClr val="bg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1. Data Collection &amp; Preprocessing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Works with voice datasets having features such as pitch, jitter, shimmer, NHR.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Normalization and error removal for consistency.</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2. Feature Selection</a:t>
            </a:r>
          </a:p>
          <a:p>
            <a:pPr marL="285750" indent="-285750" defTabSz="9144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XGBoost feature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importancemethod</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removes redundant features.</a:t>
            </a:r>
          </a:p>
          <a:p>
            <a:pPr defTabSz="914400" eaLnBrk="0" fontAlgn="base" hangingPunct="0">
              <a:spcBef>
                <a:spcPct val="0"/>
              </a:spcBef>
              <a:spcAft>
                <a:spcPct val="0"/>
              </a:spcAf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3. Model Training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Hybrid LSTM + XGBoost model trained on PD and non-PD voice samples.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Saves trained model as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model.pkl</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scaler.pkl</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4. Model Evaluation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Performance measures: Accuracy, Precision, Recall, F1-score, ROC-AUC.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Hybrid model outperforms individual ML models.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5. Web Integration &amp; Deployment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Flask-based web application for real-time prediction.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Secure login and data management.</a:t>
            </a:r>
          </a:p>
        </p:txBody>
      </p:sp>
      <p:pic>
        <p:nvPicPr>
          <p:cNvPr id="2" name="Picture 1">
            <a:extLst>
              <a:ext uri="{FF2B5EF4-FFF2-40B4-BE49-F238E27FC236}">
                <a16:creationId xmlns:a16="http://schemas.microsoft.com/office/drawing/2014/main" id="{D28F58C4-942C-58DE-18AD-B241760ACE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8246" y="1385179"/>
            <a:ext cx="5344075" cy="3727997"/>
          </a:xfrm>
          <a:prstGeom prst="rect">
            <a:avLst/>
          </a:prstGeom>
          <a:noFill/>
          <a:ln>
            <a:noFill/>
          </a:ln>
        </p:spPr>
      </p:pic>
      <p:sp>
        <p:nvSpPr>
          <p:cNvPr id="9" name="TextBox 8">
            <a:extLst>
              <a:ext uri="{FF2B5EF4-FFF2-40B4-BE49-F238E27FC236}">
                <a16:creationId xmlns:a16="http://schemas.microsoft.com/office/drawing/2014/main" id="{0B6798E8-8421-2937-8620-7E0E25944353}"/>
              </a:ext>
            </a:extLst>
          </p:cNvPr>
          <p:cNvSpPr txBox="1"/>
          <p:nvPr/>
        </p:nvSpPr>
        <p:spPr>
          <a:xfrm>
            <a:off x="5687008" y="5361731"/>
            <a:ext cx="6372808" cy="369332"/>
          </a:xfrm>
          <a:prstGeom prst="rect">
            <a:avLst/>
          </a:prstGeom>
          <a:noFill/>
        </p:spPr>
        <p:txBody>
          <a:bodyPr wrap="square">
            <a:spAutoFit/>
          </a:bodyPr>
          <a:lstStyle/>
          <a:p>
            <a:pPr marL="147320" marR="134620" algn="ctr">
              <a:spcBef>
                <a:spcPts val="1340"/>
              </a:spcBef>
              <a:spcAft>
                <a:spcPts val="0"/>
              </a:spcAft>
            </a:pPr>
            <a:r>
              <a:rPr lang="en-US" sz="1800" b="1" dirty="0">
                <a:effectLst/>
                <a:latin typeface="Times New Roman" panose="02020603050405020304" pitchFamily="18" charset="0"/>
                <a:ea typeface="Times New Roman" panose="02020603050405020304" pitchFamily="18" charset="0"/>
              </a:rPr>
              <a:t>Fig. 1. Model Design</a:t>
            </a:r>
            <a:endParaRPr lang="en-IN" sz="1800" b="1" dirty="0">
              <a:effectLst/>
              <a:latin typeface="Times New Roman" panose="02020603050405020304" pitchFamily="18" charset="0"/>
              <a:ea typeface="Times New Roman" panose="02020603050405020304" pitchFamily="18" charset="0"/>
            </a:endParaRPr>
          </a:p>
        </p:txBody>
      </p:sp>
      <p:pic>
        <p:nvPicPr>
          <p:cNvPr id="10" name="Google Shape;11;p6" descr="Google Shape;11;p6">
            <a:extLst>
              <a:ext uri="{FF2B5EF4-FFF2-40B4-BE49-F238E27FC236}">
                <a16:creationId xmlns:a16="http://schemas.microsoft.com/office/drawing/2014/main" id="{3B4C191F-9E88-7979-ACA8-DF3DA2C71AD1}"/>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34097772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44FF2-BB49-D7D2-E26C-A5BF72819D4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163C49-62A6-A191-4FC2-9DF4C7BA1D41}"/>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8F4D2DCF-82BC-0D0F-B1C3-D3B88E13BBFA}"/>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System Design</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500E752-EF01-C1EC-5E21-E7C6A2238D06}"/>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C84F7915-37BA-A9D7-D718-460195882BFB}"/>
              </a:ext>
            </a:extLst>
          </p:cNvPr>
          <p:cNvSpPr txBox="1"/>
          <p:nvPr/>
        </p:nvSpPr>
        <p:spPr>
          <a:xfrm>
            <a:off x="561972" y="1308078"/>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0" name="TextBox 9">
            <a:extLst>
              <a:ext uri="{FF2B5EF4-FFF2-40B4-BE49-F238E27FC236}">
                <a16:creationId xmlns:a16="http://schemas.microsoft.com/office/drawing/2014/main" id="{38E1B8F2-21AA-B0E7-1189-FB784065D4A0}"/>
              </a:ext>
            </a:extLst>
          </p:cNvPr>
          <p:cNvSpPr txBox="1"/>
          <p:nvPr/>
        </p:nvSpPr>
        <p:spPr>
          <a:xfrm>
            <a:off x="2717079" y="5759171"/>
            <a:ext cx="6370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47320" marR="134620" algn="ctr">
              <a:spcBef>
                <a:spcPts val="1340"/>
              </a:spcBef>
              <a:spcAft>
                <a:spcPts val="0"/>
              </a:spcAft>
            </a:pPr>
            <a:r>
              <a:rPr lang="en-US" sz="1800" b="1" dirty="0">
                <a:effectLst/>
                <a:latin typeface="Times New Roman" panose="02020603050405020304" pitchFamily="18" charset="0"/>
                <a:ea typeface="Times New Roman" panose="02020603050405020304" pitchFamily="18" charset="0"/>
              </a:rPr>
              <a:t>Fig. 2. Sequence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diagram</a:t>
            </a:r>
            <a:endParaRPr lang="en-IN"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CE8EE0D1-325A-5DF9-447D-887634835877}"/>
              </a:ext>
            </a:extLst>
          </p:cNvPr>
          <p:cNvPicPr>
            <a:picLocks noChangeAspect="1"/>
          </p:cNvPicPr>
          <p:nvPr/>
        </p:nvPicPr>
        <p:blipFill>
          <a:blip r:embed="rId2"/>
          <a:stretch>
            <a:fillRect/>
          </a:stretch>
        </p:blipFill>
        <p:spPr>
          <a:xfrm>
            <a:off x="1174844" y="1487929"/>
            <a:ext cx="9881932" cy="4150093"/>
          </a:xfrm>
          <a:prstGeom prst="rect">
            <a:avLst/>
          </a:prstGeom>
        </p:spPr>
      </p:pic>
      <p:pic>
        <p:nvPicPr>
          <p:cNvPr id="3" name="Google Shape;11;p6" descr="Google Shape;11;p6">
            <a:extLst>
              <a:ext uri="{FF2B5EF4-FFF2-40B4-BE49-F238E27FC236}">
                <a16:creationId xmlns:a16="http://schemas.microsoft.com/office/drawing/2014/main" id="{6091D309-4BC9-CA3E-1D21-AC4E64BB4AFE}"/>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
        <p:nvSpPr>
          <p:cNvPr id="7" name="TextBox 6">
            <a:extLst>
              <a:ext uri="{FF2B5EF4-FFF2-40B4-BE49-F238E27FC236}">
                <a16:creationId xmlns:a16="http://schemas.microsoft.com/office/drawing/2014/main" id="{F64543EF-5DA0-B800-4CA8-B2F44960A67E}"/>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Tree>
    <p:extLst>
      <p:ext uri="{BB962C8B-B14F-4D97-AF65-F5344CB8AC3E}">
        <p14:creationId xmlns:p14="http://schemas.microsoft.com/office/powerpoint/2010/main" val="9525825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B1BF-3365-282B-D761-6109CFF82FD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8C7638D-E14D-908B-9CEC-9B1DB4343288}"/>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569B0592-AB00-FA07-C003-3051BA364CD3}"/>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System Design</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91DE795-9130-7F2B-7138-6A33E64F7580}"/>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9351C503-280C-48A5-8757-E1D672A87B4B}"/>
              </a:ext>
            </a:extLst>
          </p:cNvPr>
          <p:cNvSpPr txBox="1"/>
          <p:nvPr/>
        </p:nvSpPr>
        <p:spPr>
          <a:xfrm>
            <a:off x="561972" y="1308078"/>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E292FF2E-6E1B-265A-16DB-25CBB40B3DFD}"/>
              </a:ext>
            </a:extLst>
          </p:cNvPr>
          <p:cNvSpPr txBox="1"/>
          <p:nvPr/>
        </p:nvSpPr>
        <p:spPr>
          <a:xfrm>
            <a:off x="2910838" y="5906452"/>
            <a:ext cx="637032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39700" algn="ctr">
              <a:spcBef>
                <a:spcPts val="395"/>
              </a:spcBef>
              <a:spcAft>
                <a:spcPts val="0"/>
              </a:spcAft>
            </a:pPr>
            <a:r>
              <a:rPr lang="en-US" sz="1400" b="1" dirty="0">
                <a:effectLst/>
                <a:latin typeface="Times New Roman" panose="02020603050405020304" pitchFamily="18" charset="0"/>
                <a:ea typeface="Times New Roman" panose="02020603050405020304" pitchFamily="18" charset="0"/>
              </a:rPr>
              <a:t>Fig.</a:t>
            </a:r>
            <a:r>
              <a:rPr lang="en-US" sz="1400" b="1" spc="-5" dirty="0">
                <a:effectLst/>
                <a:latin typeface="Times New Roman" panose="02020603050405020304" pitchFamily="18" charset="0"/>
                <a:ea typeface="Times New Roman" panose="02020603050405020304" pitchFamily="18" charset="0"/>
              </a:rPr>
              <a:t> 3</a:t>
            </a:r>
            <a:r>
              <a:rPr lang="en-US" sz="1400" b="1" spc="-5" dirty="0">
                <a:latin typeface="Times New Roman" panose="02020603050405020304" pitchFamily="18" charset="0"/>
                <a:ea typeface="Times New Roman" panose="02020603050405020304" pitchFamily="18" charset="0"/>
              </a:rPr>
              <a:t>.</a:t>
            </a:r>
            <a:r>
              <a:rPr lang="en-US" sz="1400" b="1" dirty="0">
                <a:effectLst/>
                <a:latin typeface="Times New Roman" panose="02020603050405020304" pitchFamily="18" charset="0"/>
                <a:ea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rPr>
              <a:t>Use-case</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Diagram</a:t>
            </a:r>
            <a:endParaRPr lang="en-IN" sz="12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A7F79C8-7778-3765-B358-B3E8B86AE2C9}"/>
              </a:ext>
            </a:extLst>
          </p:cNvPr>
          <p:cNvPicPr>
            <a:picLocks noChangeAspect="1"/>
          </p:cNvPicPr>
          <p:nvPr/>
        </p:nvPicPr>
        <p:blipFill>
          <a:blip r:embed="rId2"/>
          <a:stretch>
            <a:fillRect/>
          </a:stretch>
        </p:blipFill>
        <p:spPr>
          <a:xfrm>
            <a:off x="2251786" y="1379089"/>
            <a:ext cx="7688424" cy="4527363"/>
          </a:xfrm>
          <a:prstGeom prst="rect">
            <a:avLst/>
          </a:prstGeom>
        </p:spPr>
      </p:pic>
      <p:pic>
        <p:nvPicPr>
          <p:cNvPr id="3" name="Google Shape;11;p6" descr="Google Shape;11;p6">
            <a:extLst>
              <a:ext uri="{FF2B5EF4-FFF2-40B4-BE49-F238E27FC236}">
                <a16:creationId xmlns:a16="http://schemas.microsoft.com/office/drawing/2014/main" id="{8F560299-E2B6-05E1-8812-7F1D4D2613C7}"/>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
        <p:nvSpPr>
          <p:cNvPr id="4" name="TextBox 3">
            <a:extLst>
              <a:ext uri="{FF2B5EF4-FFF2-40B4-BE49-F238E27FC236}">
                <a16:creationId xmlns:a16="http://schemas.microsoft.com/office/drawing/2014/main" id="{3B6FD256-6FF0-4083-B61E-927B1023DAEA}"/>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Tree>
    <p:extLst>
      <p:ext uri="{BB962C8B-B14F-4D97-AF65-F5344CB8AC3E}">
        <p14:creationId xmlns:p14="http://schemas.microsoft.com/office/powerpoint/2010/main" val="17704742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2842-C066-E64D-78AB-1C96A5E91B3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CF6F208-D079-CCFA-FF1B-88106860E6D7}"/>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538CF6E5-8C09-7646-657A-2EC92CAB6597}"/>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WEB PAGE SCREENSHOTS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672623-C88E-FF69-CC0A-1254779C194C}"/>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F638A172-92A5-238A-55CE-153EFE271B73}"/>
              </a:ext>
            </a:extLst>
          </p:cNvPr>
          <p:cNvPicPr>
            <a:picLocks noChangeAspect="1"/>
          </p:cNvPicPr>
          <p:nvPr/>
        </p:nvPicPr>
        <p:blipFill>
          <a:blip r:embed="rId2"/>
          <a:stretch>
            <a:fillRect/>
          </a:stretch>
        </p:blipFill>
        <p:spPr>
          <a:xfrm>
            <a:off x="10779760" y="6329189"/>
            <a:ext cx="1089388" cy="464174"/>
          </a:xfrm>
          <a:prstGeom prst="rect">
            <a:avLst/>
          </a:prstGeom>
        </p:spPr>
      </p:pic>
      <p:sp>
        <p:nvSpPr>
          <p:cNvPr id="11" name="TextBox 10">
            <a:extLst>
              <a:ext uri="{FF2B5EF4-FFF2-40B4-BE49-F238E27FC236}">
                <a16:creationId xmlns:a16="http://schemas.microsoft.com/office/drawing/2014/main" id="{9E83E2A1-9164-E917-F236-EDEFA7D15DFA}"/>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pic>
        <p:nvPicPr>
          <p:cNvPr id="2" name="Picture 1">
            <a:extLst>
              <a:ext uri="{FF2B5EF4-FFF2-40B4-BE49-F238E27FC236}">
                <a16:creationId xmlns:a16="http://schemas.microsoft.com/office/drawing/2014/main" id="{668E82EC-52F5-20A8-9FDD-B8AAB1A5CA0D}"/>
              </a:ext>
            </a:extLst>
          </p:cNvPr>
          <p:cNvPicPr>
            <a:picLocks noChangeAspect="1"/>
          </p:cNvPicPr>
          <p:nvPr/>
        </p:nvPicPr>
        <p:blipFill>
          <a:blip r:embed="rId3"/>
          <a:stretch>
            <a:fillRect/>
          </a:stretch>
        </p:blipFill>
        <p:spPr>
          <a:xfrm>
            <a:off x="1374503" y="1396886"/>
            <a:ext cx="9405257" cy="4724132"/>
          </a:xfrm>
          <a:prstGeom prst="rect">
            <a:avLst/>
          </a:prstGeom>
        </p:spPr>
      </p:pic>
    </p:spTree>
    <p:extLst>
      <p:ext uri="{BB962C8B-B14F-4D97-AF65-F5344CB8AC3E}">
        <p14:creationId xmlns:p14="http://schemas.microsoft.com/office/powerpoint/2010/main" val="37458880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C05B-9AB8-29D4-93CA-53551DC9654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93C5960-2586-F362-CD6D-224A91B63E9E}"/>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90DAABE0-30C3-5AFF-E6DA-D7BB7F304B82}"/>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WEB PAGE SCREENSHOTS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AC9BC4F-EEC3-8C9E-2C4C-13132DD0A325}"/>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378362A2-0463-808D-BBAC-D9A437F4B8E8}"/>
              </a:ext>
            </a:extLst>
          </p:cNvPr>
          <p:cNvPicPr>
            <a:picLocks noChangeAspect="1"/>
          </p:cNvPicPr>
          <p:nvPr/>
        </p:nvPicPr>
        <p:blipFill>
          <a:blip r:embed="rId2"/>
          <a:stretch>
            <a:fillRect/>
          </a:stretch>
        </p:blipFill>
        <p:spPr>
          <a:xfrm>
            <a:off x="10779760" y="6329189"/>
            <a:ext cx="1089388" cy="464174"/>
          </a:xfrm>
          <a:prstGeom prst="rect">
            <a:avLst/>
          </a:prstGeom>
        </p:spPr>
      </p:pic>
      <p:sp>
        <p:nvSpPr>
          <p:cNvPr id="11" name="TextBox 10">
            <a:extLst>
              <a:ext uri="{FF2B5EF4-FFF2-40B4-BE49-F238E27FC236}">
                <a16:creationId xmlns:a16="http://schemas.microsoft.com/office/drawing/2014/main" id="{F2B2635A-0705-113F-E876-CF8B02D3F372}"/>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pic>
        <p:nvPicPr>
          <p:cNvPr id="3" name="Picture 2">
            <a:extLst>
              <a:ext uri="{FF2B5EF4-FFF2-40B4-BE49-F238E27FC236}">
                <a16:creationId xmlns:a16="http://schemas.microsoft.com/office/drawing/2014/main" id="{821E5031-EE17-40C0-FA76-FDDD94BAD84E}"/>
              </a:ext>
            </a:extLst>
          </p:cNvPr>
          <p:cNvPicPr>
            <a:picLocks noChangeAspect="1"/>
          </p:cNvPicPr>
          <p:nvPr/>
        </p:nvPicPr>
        <p:blipFill>
          <a:blip r:embed="rId3"/>
          <a:stretch>
            <a:fillRect/>
          </a:stretch>
        </p:blipFill>
        <p:spPr>
          <a:xfrm>
            <a:off x="1446497" y="1358280"/>
            <a:ext cx="9299004" cy="4715948"/>
          </a:xfrm>
          <a:prstGeom prst="rect">
            <a:avLst/>
          </a:prstGeom>
        </p:spPr>
      </p:pic>
    </p:spTree>
    <p:extLst>
      <p:ext uri="{BB962C8B-B14F-4D97-AF65-F5344CB8AC3E}">
        <p14:creationId xmlns:p14="http://schemas.microsoft.com/office/powerpoint/2010/main" val="38212190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8F70-86FE-5764-BA0F-AEEDAF0B026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E28759B-22C3-9802-8B96-3EAF8FF26152}"/>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A76EFA97-75AA-1650-35D5-662053FFA437}"/>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WEB PAGE SCREENSHOTS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29F4FB-5505-F614-EA31-8AD600397BDD}"/>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088A12E7-10C6-13D6-1AC0-42283F054B04}"/>
              </a:ext>
            </a:extLst>
          </p:cNvPr>
          <p:cNvPicPr>
            <a:picLocks noChangeAspect="1"/>
          </p:cNvPicPr>
          <p:nvPr/>
        </p:nvPicPr>
        <p:blipFill>
          <a:blip r:embed="rId2"/>
          <a:stretch>
            <a:fillRect/>
          </a:stretch>
        </p:blipFill>
        <p:spPr>
          <a:xfrm>
            <a:off x="10779760" y="6329189"/>
            <a:ext cx="1089388" cy="464174"/>
          </a:xfrm>
          <a:prstGeom prst="rect">
            <a:avLst/>
          </a:prstGeom>
        </p:spPr>
      </p:pic>
      <p:sp>
        <p:nvSpPr>
          <p:cNvPr id="11" name="TextBox 10">
            <a:extLst>
              <a:ext uri="{FF2B5EF4-FFF2-40B4-BE49-F238E27FC236}">
                <a16:creationId xmlns:a16="http://schemas.microsoft.com/office/drawing/2014/main" id="{E69600DF-F1F2-3B76-05DA-02CDFC84EE1E}"/>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pic>
        <p:nvPicPr>
          <p:cNvPr id="3" name="Picture 2">
            <a:extLst>
              <a:ext uri="{FF2B5EF4-FFF2-40B4-BE49-F238E27FC236}">
                <a16:creationId xmlns:a16="http://schemas.microsoft.com/office/drawing/2014/main" id="{38C575AB-EB3E-8A7D-1313-8B163CAB061D}"/>
              </a:ext>
            </a:extLst>
          </p:cNvPr>
          <p:cNvPicPr>
            <a:picLocks noChangeAspect="1"/>
          </p:cNvPicPr>
          <p:nvPr/>
        </p:nvPicPr>
        <p:blipFill>
          <a:blip r:embed="rId3"/>
          <a:stretch>
            <a:fillRect/>
          </a:stretch>
        </p:blipFill>
        <p:spPr>
          <a:xfrm>
            <a:off x="1528552" y="1438801"/>
            <a:ext cx="9251208" cy="4629899"/>
          </a:xfrm>
          <a:prstGeom prst="rect">
            <a:avLst/>
          </a:prstGeom>
        </p:spPr>
      </p:pic>
    </p:spTree>
    <p:extLst>
      <p:ext uri="{BB962C8B-B14F-4D97-AF65-F5344CB8AC3E}">
        <p14:creationId xmlns:p14="http://schemas.microsoft.com/office/powerpoint/2010/main" val="20467899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A8E8A-CE9F-B332-D778-47C0A8FA633E}"/>
              </a:ext>
            </a:extLst>
          </p:cNvPr>
          <p:cNvPicPr>
            <a:picLocks noChangeAspect="1"/>
          </p:cNvPicPr>
          <p:nvPr/>
        </p:nvPicPr>
        <p:blipFill>
          <a:blip r:embed="rId2"/>
          <a:stretch>
            <a:fillRect/>
          </a:stretch>
        </p:blipFill>
        <p:spPr>
          <a:xfrm>
            <a:off x="0" y="0"/>
            <a:ext cx="12192000" cy="1480198"/>
          </a:xfrm>
          <a:prstGeom prst="rect">
            <a:avLst/>
          </a:prstGeom>
          <a:solidFill>
            <a:schemeClr val="accent2">
              <a:lumMod val="75000"/>
            </a:schemeClr>
          </a:solidFill>
        </p:spPr>
      </p:pic>
      <p:sp>
        <p:nvSpPr>
          <p:cNvPr id="7" name="TextBox 6">
            <a:extLst>
              <a:ext uri="{FF2B5EF4-FFF2-40B4-BE49-F238E27FC236}">
                <a16:creationId xmlns:a16="http://schemas.microsoft.com/office/drawing/2014/main" id="{9880262E-705E-1EDC-3695-D0CFA5E62D97}"/>
              </a:ext>
            </a:extLst>
          </p:cNvPr>
          <p:cNvSpPr txBox="1"/>
          <p:nvPr/>
        </p:nvSpPr>
        <p:spPr>
          <a:xfrm>
            <a:off x="587829" y="248722"/>
            <a:ext cx="3331028"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500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Arial"/>
              </a:rPr>
              <a:t>Contents</a:t>
            </a:r>
            <a:endParaRPr kumimoji="0" lang="en-IN" sz="500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Arial"/>
            </a:endParaRPr>
          </a:p>
        </p:txBody>
      </p:sp>
      <p:sp>
        <p:nvSpPr>
          <p:cNvPr id="15" name="TextBox 14">
            <a:extLst>
              <a:ext uri="{FF2B5EF4-FFF2-40B4-BE49-F238E27FC236}">
                <a16:creationId xmlns:a16="http://schemas.microsoft.com/office/drawing/2014/main" id="{960498C4-C94A-7F02-6B50-E47BC1427FBF}"/>
              </a:ext>
            </a:extLst>
          </p:cNvPr>
          <p:cNvSpPr txBox="1"/>
          <p:nvPr/>
        </p:nvSpPr>
        <p:spPr>
          <a:xfrm>
            <a:off x="438539" y="6457890"/>
            <a:ext cx="609783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latin typeface="+mn-lt"/>
              </a:rPr>
              <a:t>CSE, GST, Visakhapatnam</a:t>
            </a:r>
          </a:p>
        </p:txBody>
      </p:sp>
      <p:pic>
        <p:nvPicPr>
          <p:cNvPr id="16" name="Picture 15">
            <a:extLst>
              <a:ext uri="{FF2B5EF4-FFF2-40B4-BE49-F238E27FC236}">
                <a16:creationId xmlns:a16="http://schemas.microsoft.com/office/drawing/2014/main" id="{11E280CF-6F3B-5D04-920E-F095FEC43D6C}"/>
              </a:ext>
            </a:extLst>
          </p:cNvPr>
          <p:cNvPicPr>
            <a:picLocks noChangeAspect="1"/>
          </p:cNvPicPr>
          <p:nvPr/>
        </p:nvPicPr>
        <p:blipFill>
          <a:blip r:embed="rId3"/>
          <a:stretch>
            <a:fillRect/>
          </a:stretch>
        </p:blipFill>
        <p:spPr>
          <a:xfrm>
            <a:off x="10982129" y="6346682"/>
            <a:ext cx="1036887" cy="441804"/>
          </a:xfrm>
          <a:prstGeom prst="rect">
            <a:avLst/>
          </a:prstGeom>
        </p:spPr>
      </p:pic>
      <p:graphicFrame>
        <p:nvGraphicFramePr>
          <p:cNvPr id="4" name="Table 3">
            <a:extLst>
              <a:ext uri="{FF2B5EF4-FFF2-40B4-BE49-F238E27FC236}">
                <a16:creationId xmlns:a16="http://schemas.microsoft.com/office/drawing/2014/main" id="{2846CDE9-5E1A-DD95-EEF3-D1DBAD8C5366}"/>
              </a:ext>
            </a:extLst>
          </p:cNvPr>
          <p:cNvGraphicFramePr>
            <a:graphicFrameLocks noGrp="1"/>
          </p:cNvGraphicFramePr>
          <p:nvPr>
            <p:extLst>
              <p:ext uri="{D42A27DB-BD31-4B8C-83A1-F6EECF244321}">
                <p14:modId xmlns:p14="http://schemas.microsoft.com/office/powerpoint/2010/main" val="4120323585"/>
              </p:ext>
            </p:extLst>
          </p:nvPr>
        </p:nvGraphicFramePr>
        <p:xfrm>
          <a:off x="2129453" y="1480198"/>
          <a:ext cx="7933094" cy="4772681"/>
        </p:xfrm>
        <a:graphic>
          <a:graphicData uri="http://schemas.openxmlformats.org/drawingml/2006/table">
            <a:tbl>
              <a:tblPr firstRow="1" bandRow="1">
                <a:tableStyleId>{72833802-FEF1-4C79-8D5D-14CF1EAF98D9}</a:tableStyleId>
              </a:tblPr>
              <a:tblGrid>
                <a:gridCol w="1149739">
                  <a:extLst>
                    <a:ext uri="{9D8B030D-6E8A-4147-A177-3AD203B41FA5}">
                      <a16:colId xmlns:a16="http://schemas.microsoft.com/office/drawing/2014/main" val="3276824333"/>
                    </a:ext>
                  </a:extLst>
                </a:gridCol>
                <a:gridCol w="6783355">
                  <a:extLst>
                    <a:ext uri="{9D8B030D-6E8A-4147-A177-3AD203B41FA5}">
                      <a16:colId xmlns:a16="http://schemas.microsoft.com/office/drawing/2014/main" val="451493131"/>
                    </a:ext>
                  </a:extLst>
                </a:gridCol>
              </a:tblGrid>
              <a:tr h="356454">
                <a:tc>
                  <a:txBody>
                    <a:bodyPr/>
                    <a:lstStyle/>
                    <a:p>
                      <a:r>
                        <a:rPr lang="en-IN" dirty="0"/>
                        <a:t>S. NO.</a:t>
                      </a:r>
                    </a:p>
                  </a:txBody>
                  <a:tcPr/>
                </a:tc>
                <a:tc>
                  <a:txBody>
                    <a:bodyPr/>
                    <a:lstStyle/>
                    <a:p>
                      <a:r>
                        <a:rPr lang="en-IN" dirty="0"/>
                        <a:t>TOPICS</a:t>
                      </a:r>
                    </a:p>
                  </a:txBody>
                  <a:tcPr/>
                </a:tc>
                <a:extLst>
                  <a:ext uri="{0D108BD9-81ED-4DB2-BD59-A6C34878D82A}">
                    <a16:rowId xmlns:a16="http://schemas.microsoft.com/office/drawing/2014/main" val="1918899933"/>
                  </a:ext>
                </a:extLst>
              </a:tr>
              <a:tr h="356454">
                <a:tc>
                  <a:txBody>
                    <a:bodyPr/>
                    <a:lstStyle/>
                    <a:p>
                      <a:r>
                        <a:rPr lang="en-IN" dirty="0"/>
                        <a:t>1.</a:t>
                      </a:r>
                    </a:p>
                  </a:txBody>
                  <a:tcPr/>
                </a:tc>
                <a:tc>
                  <a:txBody>
                    <a:bodyPr/>
                    <a:lstStyle/>
                    <a:p>
                      <a:r>
                        <a:rPr lang="en-IN" dirty="0"/>
                        <a:t>Abstract</a:t>
                      </a:r>
                    </a:p>
                  </a:txBody>
                  <a:tcPr/>
                </a:tc>
                <a:extLst>
                  <a:ext uri="{0D108BD9-81ED-4DB2-BD59-A6C34878D82A}">
                    <a16:rowId xmlns:a16="http://schemas.microsoft.com/office/drawing/2014/main" val="2623484518"/>
                  </a:ext>
                </a:extLst>
              </a:tr>
              <a:tr h="356454">
                <a:tc>
                  <a:txBody>
                    <a:bodyPr/>
                    <a:lstStyle/>
                    <a:p>
                      <a:r>
                        <a:rPr lang="en-IN" dirty="0"/>
                        <a:t>2.</a:t>
                      </a:r>
                    </a:p>
                  </a:txBody>
                  <a:tcPr/>
                </a:tc>
                <a:tc>
                  <a:txBody>
                    <a:bodyPr/>
                    <a:lstStyle/>
                    <a:p>
                      <a:r>
                        <a:rPr lang="en-IN" dirty="0"/>
                        <a:t>Introduction</a:t>
                      </a:r>
                    </a:p>
                  </a:txBody>
                  <a:tcPr/>
                </a:tc>
                <a:extLst>
                  <a:ext uri="{0D108BD9-81ED-4DB2-BD59-A6C34878D82A}">
                    <a16:rowId xmlns:a16="http://schemas.microsoft.com/office/drawing/2014/main" val="726161755"/>
                  </a:ext>
                </a:extLst>
              </a:tr>
              <a:tr h="356454">
                <a:tc>
                  <a:txBody>
                    <a:bodyPr/>
                    <a:lstStyle/>
                    <a:p>
                      <a:r>
                        <a:rPr lang="en-IN" dirty="0"/>
                        <a:t>3.</a:t>
                      </a:r>
                    </a:p>
                  </a:txBody>
                  <a:tcPr/>
                </a:tc>
                <a:tc>
                  <a:txBody>
                    <a:bodyPr/>
                    <a:lstStyle/>
                    <a:p>
                      <a:r>
                        <a:rPr lang="en-IN" dirty="0"/>
                        <a:t>Literature Review</a:t>
                      </a:r>
                    </a:p>
                  </a:txBody>
                  <a:tcPr/>
                </a:tc>
                <a:extLst>
                  <a:ext uri="{0D108BD9-81ED-4DB2-BD59-A6C34878D82A}">
                    <a16:rowId xmlns:a16="http://schemas.microsoft.com/office/drawing/2014/main" val="206707886"/>
                  </a:ext>
                </a:extLst>
              </a:tr>
              <a:tr h="356454">
                <a:tc>
                  <a:txBody>
                    <a:bodyPr/>
                    <a:lstStyle/>
                    <a:p>
                      <a:r>
                        <a:rPr lang="en-IN" dirty="0"/>
                        <a:t>4.</a:t>
                      </a:r>
                    </a:p>
                  </a:txBody>
                  <a:tcPr/>
                </a:tc>
                <a:tc>
                  <a:txBody>
                    <a:bodyPr/>
                    <a:lstStyle/>
                    <a:p>
                      <a:r>
                        <a:rPr lang="en-IN" dirty="0"/>
                        <a:t>Problem Identification &amp; Key Objectives</a:t>
                      </a:r>
                    </a:p>
                  </a:txBody>
                  <a:tcPr/>
                </a:tc>
                <a:extLst>
                  <a:ext uri="{0D108BD9-81ED-4DB2-BD59-A6C34878D82A}">
                    <a16:rowId xmlns:a16="http://schemas.microsoft.com/office/drawing/2014/main" val="39247313"/>
                  </a:ext>
                </a:extLst>
              </a:tr>
              <a:tr h="356454">
                <a:tc>
                  <a:txBody>
                    <a:bodyPr/>
                    <a:lstStyle/>
                    <a:p>
                      <a:r>
                        <a:rPr lang="en-IN" dirty="0"/>
                        <a:t>5.</a:t>
                      </a:r>
                    </a:p>
                  </a:txBody>
                  <a:tcPr/>
                </a:tc>
                <a:tc>
                  <a:txBody>
                    <a:bodyPr/>
                    <a:lstStyle/>
                    <a:p>
                      <a:r>
                        <a:rPr lang="en-IN" dirty="0"/>
                        <a:t>Existing System </a:t>
                      </a:r>
                    </a:p>
                  </a:txBody>
                  <a:tcPr/>
                </a:tc>
                <a:extLst>
                  <a:ext uri="{0D108BD9-81ED-4DB2-BD59-A6C34878D82A}">
                    <a16:rowId xmlns:a16="http://schemas.microsoft.com/office/drawing/2014/main" val="3874322912"/>
                  </a:ext>
                </a:extLst>
              </a:tr>
              <a:tr h="356454">
                <a:tc>
                  <a:txBody>
                    <a:bodyPr/>
                    <a:lstStyle/>
                    <a:p>
                      <a:r>
                        <a:rPr lang="en-IN" dirty="0"/>
                        <a:t>6.</a:t>
                      </a:r>
                    </a:p>
                  </a:txBody>
                  <a:tcPr/>
                </a:tc>
                <a:tc>
                  <a:txBody>
                    <a:bodyPr/>
                    <a:lstStyle/>
                    <a:p>
                      <a:r>
                        <a:rPr lang="en-IN" dirty="0"/>
                        <a:t>Proposed System</a:t>
                      </a:r>
                    </a:p>
                  </a:txBody>
                  <a:tcPr/>
                </a:tc>
                <a:extLst>
                  <a:ext uri="{0D108BD9-81ED-4DB2-BD59-A6C34878D82A}">
                    <a16:rowId xmlns:a16="http://schemas.microsoft.com/office/drawing/2014/main" val="2085777543"/>
                  </a:ext>
                </a:extLst>
              </a:tr>
              <a:tr h="356454">
                <a:tc>
                  <a:txBody>
                    <a:bodyPr/>
                    <a:lstStyle/>
                    <a:p>
                      <a:r>
                        <a:rPr lang="en-IN"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System Design &amp; Methodology</a:t>
                      </a:r>
                    </a:p>
                  </a:txBody>
                  <a:tcPr/>
                </a:tc>
                <a:extLst>
                  <a:ext uri="{0D108BD9-81ED-4DB2-BD59-A6C34878D82A}">
                    <a16:rowId xmlns:a16="http://schemas.microsoft.com/office/drawing/2014/main" val="729813998"/>
                  </a:ext>
                </a:extLst>
              </a:tr>
              <a:tr h="383561">
                <a:tc>
                  <a:txBody>
                    <a:bodyPr/>
                    <a:lstStyle/>
                    <a:p>
                      <a:r>
                        <a:rPr lang="en-IN"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Web Page Screenshots</a:t>
                      </a:r>
                    </a:p>
                  </a:txBody>
                  <a:tcPr/>
                </a:tc>
                <a:extLst>
                  <a:ext uri="{0D108BD9-81ED-4DB2-BD59-A6C34878D82A}">
                    <a16:rowId xmlns:a16="http://schemas.microsoft.com/office/drawing/2014/main" val="457208943"/>
                  </a:ext>
                </a:extLst>
              </a:tr>
              <a:tr h="356454">
                <a:tc>
                  <a:txBody>
                    <a:bodyPr/>
                    <a:lstStyle/>
                    <a:p>
                      <a:r>
                        <a:rPr lang="en-IN" dirty="0"/>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Tools &amp; Technologies Used</a:t>
                      </a:r>
                    </a:p>
                  </a:txBody>
                  <a:tcPr/>
                </a:tc>
                <a:extLst>
                  <a:ext uri="{0D108BD9-81ED-4DB2-BD59-A6C34878D82A}">
                    <a16:rowId xmlns:a16="http://schemas.microsoft.com/office/drawing/2014/main" val="579091422"/>
                  </a:ext>
                </a:extLst>
              </a:tr>
              <a:tr h="356454">
                <a:tc>
                  <a:txBody>
                    <a:bodyPr/>
                    <a:lstStyle/>
                    <a:p>
                      <a:r>
                        <a:rPr lang="en-IN" dirty="0"/>
                        <a:t>10.</a:t>
                      </a:r>
                    </a:p>
                  </a:txBody>
                  <a:tcPr/>
                </a:tc>
                <a:tc>
                  <a:txBody>
                    <a:bodyPr/>
                    <a:lstStyle/>
                    <a:p>
                      <a:r>
                        <a:rPr lang="en-IN" dirty="0"/>
                        <a:t>Results</a:t>
                      </a:r>
                    </a:p>
                  </a:txBody>
                  <a:tcPr/>
                </a:tc>
                <a:extLst>
                  <a:ext uri="{0D108BD9-81ED-4DB2-BD59-A6C34878D82A}">
                    <a16:rowId xmlns:a16="http://schemas.microsoft.com/office/drawing/2014/main" val="337180317"/>
                  </a:ext>
                </a:extLst>
              </a:tr>
              <a:tr h="356454">
                <a:tc>
                  <a:txBody>
                    <a:bodyPr/>
                    <a:lstStyle/>
                    <a:p>
                      <a:r>
                        <a:rPr lang="en-IN" dirty="0"/>
                        <a:t>11.</a:t>
                      </a:r>
                    </a:p>
                  </a:txBody>
                  <a:tcPr/>
                </a:tc>
                <a:tc>
                  <a:txBody>
                    <a:bodyPr/>
                    <a:lstStyle/>
                    <a:p>
                      <a:r>
                        <a:rPr lang="en-IN" dirty="0"/>
                        <a:t>Conclusion</a:t>
                      </a:r>
                    </a:p>
                  </a:txBody>
                  <a:tcPr/>
                </a:tc>
                <a:extLst>
                  <a:ext uri="{0D108BD9-81ED-4DB2-BD59-A6C34878D82A}">
                    <a16:rowId xmlns:a16="http://schemas.microsoft.com/office/drawing/2014/main" val="43808968"/>
                  </a:ext>
                </a:extLst>
              </a:tr>
              <a:tr h="356454">
                <a:tc>
                  <a:txBody>
                    <a:bodyPr/>
                    <a:lstStyle/>
                    <a:p>
                      <a:r>
                        <a:rPr lang="en-IN" dirty="0"/>
                        <a:t>12.</a:t>
                      </a:r>
                    </a:p>
                  </a:txBody>
                  <a:tcPr/>
                </a:tc>
                <a:tc>
                  <a:txBody>
                    <a:bodyPr/>
                    <a:lstStyle/>
                    <a:p>
                      <a:r>
                        <a:rPr lang="en-IN" dirty="0"/>
                        <a:t>References</a:t>
                      </a:r>
                    </a:p>
                  </a:txBody>
                  <a:tcPr/>
                </a:tc>
                <a:extLst>
                  <a:ext uri="{0D108BD9-81ED-4DB2-BD59-A6C34878D82A}">
                    <a16:rowId xmlns:a16="http://schemas.microsoft.com/office/drawing/2014/main" val="1690566427"/>
                  </a:ext>
                </a:extLst>
              </a:tr>
            </a:tbl>
          </a:graphicData>
        </a:graphic>
      </p:graphicFrame>
    </p:spTree>
    <p:extLst>
      <p:ext uri="{BB962C8B-B14F-4D97-AF65-F5344CB8AC3E}">
        <p14:creationId xmlns:p14="http://schemas.microsoft.com/office/powerpoint/2010/main" val="185448350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7506B-9BF1-3491-6BF2-4F4F9A61DF7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50E3C8C-CE66-D835-6E50-957A27AF7F88}"/>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D73169B9-91FE-0A98-7F94-9A9536FE61DC}"/>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WEB PAGE SCREENSHOTS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FCDD099-05B8-FA29-2E7D-C5F14E11220E}"/>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1325E439-8E98-9AD9-EB43-56B34B72C58E}"/>
              </a:ext>
            </a:extLst>
          </p:cNvPr>
          <p:cNvPicPr>
            <a:picLocks noChangeAspect="1"/>
          </p:cNvPicPr>
          <p:nvPr/>
        </p:nvPicPr>
        <p:blipFill>
          <a:blip r:embed="rId2"/>
          <a:stretch>
            <a:fillRect/>
          </a:stretch>
        </p:blipFill>
        <p:spPr>
          <a:xfrm>
            <a:off x="10779760" y="6329189"/>
            <a:ext cx="1089388" cy="464174"/>
          </a:xfrm>
          <a:prstGeom prst="rect">
            <a:avLst/>
          </a:prstGeom>
        </p:spPr>
      </p:pic>
      <p:sp>
        <p:nvSpPr>
          <p:cNvPr id="11" name="TextBox 10">
            <a:extLst>
              <a:ext uri="{FF2B5EF4-FFF2-40B4-BE49-F238E27FC236}">
                <a16:creationId xmlns:a16="http://schemas.microsoft.com/office/drawing/2014/main" id="{A6DA6E86-B812-A7E0-6855-2FE463FB58B7}"/>
              </a:ext>
            </a:extLst>
          </p:cNvPr>
          <p:cNvSpPr txBox="1"/>
          <p:nvPr/>
        </p:nvSpPr>
        <p:spPr>
          <a:xfrm>
            <a:off x="561972" y="6390549"/>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pic>
        <p:nvPicPr>
          <p:cNvPr id="3" name="Picture 2">
            <a:extLst>
              <a:ext uri="{FF2B5EF4-FFF2-40B4-BE49-F238E27FC236}">
                <a16:creationId xmlns:a16="http://schemas.microsoft.com/office/drawing/2014/main" id="{03E581E9-64B2-492A-2A99-F85C67F6CD98}"/>
              </a:ext>
            </a:extLst>
          </p:cNvPr>
          <p:cNvPicPr>
            <a:picLocks noChangeAspect="1"/>
          </p:cNvPicPr>
          <p:nvPr/>
        </p:nvPicPr>
        <p:blipFill>
          <a:blip r:embed="rId3"/>
          <a:stretch>
            <a:fillRect/>
          </a:stretch>
        </p:blipFill>
        <p:spPr>
          <a:xfrm>
            <a:off x="1726162" y="1550912"/>
            <a:ext cx="8948655" cy="4464413"/>
          </a:xfrm>
          <a:prstGeom prst="rect">
            <a:avLst/>
          </a:prstGeom>
        </p:spPr>
      </p:pic>
    </p:spTree>
    <p:extLst>
      <p:ext uri="{BB962C8B-B14F-4D97-AF65-F5344CB8AC3E}">
        <p14:creationId xmlns:p14="http://schemas.microsoft.com/office/powerpoint/2010/main" val="117544044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4F7E-EBC4-D443-3016-7790F80AC9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653EB3F-35B9-B44B-A90F-BF0AAA4C2EEB}"/>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0F0FD272-5F19-B1F5-404D-BE0FFB566EC7}"/>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Tools &amp; Technologies Used</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5DB6D5-1881-388F-2FF8-4A8CF85EFCB8}"/>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0F7DD035-39D7-1C03-AA30-8ADC4A9F9329}"/>
              </a:ext>
            </a:extLst>
          </p:cNvPr>
          <p:cNvSpPr txBox="1"/>
          <p:nvPr/>
        </p:nvSpPr>
        <p:spPr>
          <a:xfrm>
            <a:off x="1882772" y="4668560"/>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66F5CB12-D8A3-1077-3BD5-60F3ED7525E3}"/>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3" name="TextBox 2">
            <a:extLst>
              <a:ext uri="{FF2B5EF4-FFF2-40B4-BE49-F238E27FC236}">
                <a16:creationId xmlns:a16="http://schemas.microsoft.com/office/drawing/2014/main" id="{A3316300-6E71-43E1-4A87-2401473D5F1E}"/>
              </a:ext>
            </a:extLst>
          </p:cNvPr>
          <p:cNvSpPr txBox="1"/>
          <p:nvPr/>
        </p:nvSpPr>
        <p:spPr>
          <a:xfrm>
            <a:off x="2614292" y="1152445"/>
            <a:ext cx="11282680" cy="1385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200" b="1"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100965">
              <a:lnSpc>
                <a:spcPct val="150000"/>
              </a:lnSpc>
            </a:pPr>
            <a:endParaRPr lang="en-IN" sz="2200" dirty="0">
              <a:effectLst/>
              <a:latin typeface="Times New Roman" panose="02020603050405020304" pitchFamily="18" charset="0"/>
              <a:ea typeface="Times New Roman" panose="02020603050405020304" pitchFamily="18" charset="0"/>
            </a:endParaRPr>
          </a:p>
          <a:p>
            <a:pPr>
              <a:lnSpc>
                <a:spcPct val="150000"/>
              </a:lnSpc>
              <a:spcBef>
                <a:spcPts val="20"/>
              </a:spcBef>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p:txBody>
      </p:sp>
      <p:sp>
        <p:nvSpPr>
          <p:cNvPr id="10" name="Rectangle 2">
            <a:extLst>
              <a:ext uri="{FF2B5EF4-FFF2-40B4-BE49-F238E27FC236}">
                <a16:creationId xmlns:a16="http://schemas.microsoft.com/office/drawing/2014/main" id="{F0A56B13-3DB0-4133-F0F8-E65F75D6FB06}"/>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C2D7EDEE-EA1E-AF70-43B5-29ADF7C83950}"/>
              </a:ext>
            </a:extLst>
          </p:cNvPr>
          <p:cNvSpPr>
            <a:spLocks noChangeArrowheads="1"/>
          </p:cNvSpPr>
          <p:nvPr/>
        </p:nvSpPr>
        <p:spPr bwMode="auto">
          <a:xfrm>
            <a:off x="905070" y="1845327"/>
            <a:ext cx="1067422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Development Environments</a:t>
            </a:r>
            <a:r>
              <a:rPr lang="en-IN" sz="2400" b="0" i="0" dirty="0">
                <a:effectLst/>
                <a:latin typeface="Times New Roman" panose="02020603050405020304" pitchFamily="18" charset="0"/>
                <a:cs typeface="Times New Roman" panose="02020603050405020304" pitchFamily="18" charset="0"/>
              </a:rPr>
              <a:t>: </a:t>
            </a:r>
            <a:r>
              <a:rPr lang="en-IN" sz="2400" b="0" i="0" dirty="0" err="1">
                <a:effectLst/>
                <a:latin typeface="Times New Roman" panose="02020603050405020304" pitchFamily="18" charset="0"/>
                <a:cs typeface="Times New Roman" panose="02020603050405020304" pitchFamily="18" charset="0"/>
              </a:rPr>
              <a:t>Jupyter</a:t>
            </a:r>
            <a:r>
              <a:rPr lang="en-IN" sz="2400" b="0" i="0" dirty="0">
                <a:effectLst/>
                <a:latin typeface="Times New Roman" panose="02020603050405020304" pitchFamily="18" charset="0"/>
                <a:cs typeface="Times New Roman" panose="02020603050405020304" pitchFamily="18" charset="0"/>
              </a:rPr>
              <a:t> Notebook, VS Code.</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Programming Languages</a:t>
            </a:r>
            <a:r>
              <a:rPr lang="en-IN" sz="2400" b="0" i="0" dirty="0">
                <a:effectLst/>
                <a:latin typeface="Times New Roman" panose="02020603050405020304" pitchFamily="18" charset="0"/>
                <a:cs typeface="Times New Roman" panose="02020603050405020304" pitchFamily="18" charset="0"/>
              </a:rPr>
              <a:t>: Python (ML &amp; Backend), HTML, CSS, JavaScript (Frontend).</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ML/DL Frameworks</a:t>
            </a:r>
            <a:r>
              <a:rPr lang="en-IN" sz="2400" b="0" i="0" dirty="0">
                <a:effectLst/>
                <a:latin typeface="Times New Roman" panose="02020603050405020304" pitchFamily="18" charset="0"/>
                <a:cs typeface="Times New Roman" panose="02020603050405020304" pitchFamily="18" charset="0"/>
              </a:rPr>
              <a:t>: TensorFlow, </a:t>
            </a:r>
            <a:r>
              <a:rPr lang="en-IN" sz="2400" b="0" i="0" dirty="0" err="1">
                <a:effectLst/>
                <a:latin typeface="Times New Roman" panose="02020603050405020304" pitchFamily="18" charset="0"/>
                <a:cs typeface="Times New Roman" panose="02020603050405020304" pitchFamily="18" charset="0"/>
              </a:rPr>
              <a:t>Keras</a:t>
            </a:r>
            <a:r>
              <a:rPr lang="en-IN" sz="2400" b="0" i="0" dirty="0">
                <a:effectLst/>
                <a:latin typeface="Times New Roman" panose="02020603050405020304" pitchFamily="18" charset="0"/>
                <a:cs typeface="Times New Roman" panose="02020603050405020304" pitchFamily="18" charset="0"/>
              </a:rPr>
              <a:t> (LSTM), XGBoost, Scikit-Learn.</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Web Frameworks</a:t>
            </a:r>
            <a:r>
              <a:rPr lang="en-IN" sz="2400" b="0" i="0" dirty="0">
                <a:effectLst/>
                <a:latin typeface="Times New Roman" panose="02020603050405020304" pitchFamily="18" charset="0"/>
                <a:cs typeface="Times New Roman" panose="02020603050405020304" pitchFamily="18" charset="0"/>
              </a:rPr>
              <a:t>: Flask</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Database &amp; Storage</a:t>
            </a:r>
            <a:r>
              <a:rPr lang="en-IN" sz="2400" b="0" i="0" dirty="0">
                <a:effectLst/>
                <a:latin typeface="Times New Roman" panose="02020603050405020304" pitchFamily="18" charset="0"/>
                <a:cs typeface="Times New Roman" panose="02020603050405020304" pitchFamily="18" charset="0"/>
              </a:rPr>
              <a:t>: SQLite, Pickle, </a:t>
            </a:r>
            <a:r>
              <a:rPr lang="en-IN" sz="2400" b="0" i="0" dirty="0" err="1">
                <a:effectLst/>
                <a:latin typeface="Times New Roman" panose="02020603050405020304" pitchFamily="18" charset="0"/>
                <a:cs typeface="Times New Roman" panose="02020603050405020304" pitchFamily="18" charset="0"/>
              </a:rPr>
              <a:t>Joblib</a:t>
            </a:r>
            <a:r>
              <a:rPr lang="en-IN" sz="2400" b="0" i="0" dirty="0">
                <a:effectLst/>
                <a:latin typeface="Times New Roman" panose="02020603050405020304" pitchFamily="18" charset="0"/>
                <a:cs typeface="Times New Roman" panose="02020603050405020304" pitchFamily="18" charset="0"/>
              </a:rPr>
              <a:t>.</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Data Processing &amp; Visualization</a:t>
            </a:r>
            <a:r>
              <a:rPr lang="en-IN" sz="2400" b="0" i="0" dirty="0">
                <a:effectLst/>
                <a:latin typeface="Times New Roman" panose="02020603050405020304" pitchFamily="18" charset="0"/>
                <a:cs typeface="Times New Roman" panose="02020603050405020304" pitchFamily="18" charset="0"/>
              </a:rPr>
              <a:t>: Pandas, NumPy, Matplotlib, Seaborn.</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Model Optimization</a:t>
            </a:r>
            <a:r>
              <a:rPr lang="en-IN" sz="2400" b="0" i="0" dirty="0">
                <a:effectLst/>
                <a:latin typeface="Times New Roman" panose="02020603050405020304" pitchFamily="18" charset="0"/>
                <a:cs typeface="Times New Roman" panose="02020603050405020304" pitchFamily="18" charset="0"/>
              </a:rPr>
              <a:t>: Hyperparameter tuning (</a:t>
            </a:r>
            <a:r>
              <a:rPr lang="en-IN" sz="2400" b="0" i="0" dirty="0" err="1">
                <a:effectLst/>
                <a:latin typeface="Times New Roman" panose="02020603050405020304" pitchFamily="18" charset="0"/>
                <a:cs typeface="Times New Roman" panose="02020603050405020304" pitchFamily="18" charset="0"/>
              </a:rPr>
              <a:t>GridSearchCV</a:t>
            </a:r>
            <a:r>
              <a:rPr lang="en-IN" sz="2400" b="0" i="0" dirty="0">
                <a:effectLst/>
                <a:latin typeface="Times New Roman" panose="02020603050405020304" pitchFamily="18" charset="0"/>
                <a:cs typeface="Times New Roman" panose="02020603050405020304" pitchFamily="18" charset="0"/>
              </a:rPr>
              <a:t>, SMOTE for class balancing).</a:t>
            </a:r>
          </a:p>
          <a:p>
            <a:pPr algn="just">
              <a:buFont typeface="+mj-lt"/>
              <a:buAutoNum type="arabicPeriod"/>
            </a:pPr>
            <a:r>
              <a:rPr lang="en-IN" sz="2400" b="1" i="0" dirty="0">
                <a:effectLst/>
                <a:latin typeface="Times New Roman" panose="02020603050405020304" pitchFamily="18" charset="0"/>
                <a:cs typeface="Times New Roman" panose="02020603050405020304" pitchFamily="18" charset="0"/>
              </a:rPr>
              <a:t>Deployment</a:t>
            </a:r>
            <a:r>
              <a:rPr lang="en-IN" sz="2400" b="0" i="0" dirty="0">
                <a:effectLst/>
                <a:latin typeface="Times New Roman" panose="02020603050405020304" pitchFamily="18" charset="0"/>
                <a:cs typeface="Times New Roman" panose="02020603050405020304" pitchFamily="18" charset="0"/>
              </a:rPr>
              <a:t>: Flask Web Server, Cloud hosting (AWS, Heroku).</a:t>
            </a:r>
          </a:p>
        </p:txBody>
      </p:sp>
      <p:pic>
        <p:nvPicPr>
          <p:cNvPr id="2" name="Google Shape;11;p6" descr="Google Shape;11;p6">
            <a:extLst>
              <a:ext uri="{FF2B5EF4-FFF2-40B4-BE49-F238E27FC236}">
                <a16:creationId xmlns:a16="http://schemas.microsoft.com/office/drawing/2014/main" id="{EEE2DA8B-668E-48A8-115F-24C5A1C30740}"/>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1689697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4B08B-706C-2453-C4CD-8A00793D43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070B393-8BB1-9571-31BA-700543B63817}"/>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EDF79075-025F-20ED-F200-8909906EDD38}"/>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13FF497-3FA7-FDB0-D784-581C7FB7E841}"/>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D0ABCDF3-B568-07AF-692A-807BCCB422E8}"/>
              </a:ext>
            </a:extLst>
          </p:cNvPr>
          <p:cNvSpPr txBox="1"/>
          <p:nvPr/>
        </p:nvSpPr>
        <p:spPr>
          <a:xfrm>
            <a:off x="1882772" y="4668560"/>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125A1A08-D7B6-10C4-63E5-772CB15EDBE5}"/>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3" name="TextBox 2">
            <a:extLst>
              <a:ext uri="{FF2B5EF4-FFF2-40B4-BE49-F238E27FC236}">
                <a16:creationId xmlns:a16="http://schemas.microsoft.com/office/drawing/2014/main" id="{2C6BEDFD-8054-B8E9-59B4-7509546F1B70}"/>
              </a:ext>
            </a:extLst>
          </p:cNvPr>
          <p:cNvSpPr txBox="1"/>
          <p:nvPr/>
        </p:nvSpPr>
        <p:spPr>
          <a:xfrm>
            <a:off x="2614292" y="1152445"/>
            <a:ext cx="11282680" cy="1385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200" b="1"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100965">
              <a:lnSpc>
                <a:spcPct val="150000"/>
              </a:lnSpc>
            </a:pPr>
            <a:endParaRPr lang="en-IN" sz="2200" dirty="0">
              <a:effectLst/>
              <a:latin typeface="Times New Roman" panose="02020603050405020304" pitchFamily="18" charset="0"/>
              <a:ea typeface="Times New Roman" panose="02020603050405020304" pitchFamily="18" charset="0"/>
            </a:endParaRPr>
          </a:p>
          <a:p>
            <a:pPr>
              <a:lnSpc>
                <a:spcPct val="150000"/>
              </a:lnSpc>
              <a:spcBef>
                <a:spcPts val="20"/>
              </a:spcBef>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p:txBody>
      </p:sp>
      <p:sp>
        <p:nvSpPr>
          <p:cNvPr id="10" name="Rectangle 2">
            <a:extLst>
              <a:ext uri="{FF2B5EF4-FFF2-40B4-BE49-F238E27FC236}">
                <a16:creationId xmlns:a16="http://schemas.microsoft.com/office/drawing/2014/main" id="{7DF3794A-E641-A422-4E72-8FBECEA91F3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62306F98-3D95-0081-0026-868E0EA54DFE}"/>
              </a:ext>
            </a:extLst>
          </p:cNvPr>
          <p:cNvSpPr>
            <a:spLocks noChangeArrowheads="1"/>
          </p:cNvSpPr>
          <p:nvPr/>
        </p:nvSpPr>
        <p:spPr bwMode="auto">
          <a:xfrm>
            <a:off x="662474" y="1567417"/>
            <a:ext cx="106742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800" dirty="0">
                <a:effectLst/>
                <a:latin typeface="Times New Roman" panose="02020603050405020304" pitchFamily="18" charset="0"/>
                <a:ea typeface="Calibri" panose="020F0502020204030204" pitchFamily="34" charset="0"/>
              </a:rPr>
              <a:t>The performance of the three models—Hybrid (LSTM + XGBoost), Standalone XGBoost, and Standalone LSTM—was analyzed based on key metrics: accuracy, precision, recall, F1-score, and AUC. </a:t>
            </a:r>
            <a:endParaRPr lang="en-IN" sz="2400" b="0" i="0" dirty="0">
              <a:effectLst/>
              <a:latin typeface="ui-sans-serif"/>
            </a:endParaRPr>
          </a:p>
        </p:txBody>
      </p:sp>
      <p:graphicFrame>
        <p:nvGraphicFramePr>
          <p:cNvPr id="2" name="Table 1">
            <a:extLst>
              <a:ext uri="{FF2B5EF4-FFF2-40B4-BE49-F238E27FC236}">
                <a16:creationId xmlns:a16="http://schemas.microsoft.com/office/drawing/2014/main" id="{6F2ECB07-F820-F38E-F117-C6CDCFDBC149}"/>
              </a:ext>
            </a:extLst>
          </p:cNvPr>
          <p:cNvGraphicFramePr>
            <a:graphicFrameLocks noGrp="1"/>
          </p:cNvGraphicFramePr>
          <p:nvPr>
            <p:extLst>
              <p:ext uri="{D42A27DB-BD31-4B8C-83A1-F6EECF244321}">
                <p14:modId xmlns:p14="http://schemas.microsoft.com/office/powerpoint/2010/main" val="733349046"/>
              </p:ext>
            </p:extLst>
          </p:nvPr>
        </p:nvGraphicFramePr>
        <p:xfrm>
          <a:off x="912844" y="2244525"/>
          <a:ext cx="10366311" cy="3786398"/>
        </p:xfrm>
        <a:graphic>
          <a:graphicData uri="http://schemas.openxmlformats.org/drawingml/2006/table">
            <a:tbl>
              <a:tblPr firstRow="1" firstCol="1" bandRow="1">
                <a:tableStyleId>{72833802-FEF1-4C79-8D5D-14CF1EAF98D9}</a:tableStyleId>
              </a:tblPr>
              <a:tblGrid>
                <a:gridCol w="1983633">
                  <a:extLst>
                    <a:ext uri="{9D8B030D-6E8A-4147-A177-3AD203B41FA5}">
                      <a16:colId xmlns:a16="http://schemas.microsoft.com/office/drawing/2014/main" val="4123286292"/>
                    </a:ext>
                  </a:extLst>
                </a:gridCol>
                <a:gridCol w="3629885">
                  <a:extLst>
                    <a:ext uri="{9D8B030D-6E8A-4147-A177-3AD203B41FA5}">
                      <a16:colId xmlns:a16="http://schemas.microsoft.com/office/drawing/2014/main" val="3723619330"/>
                    </a:ext>
                  </a:extLst>
                </a:gridCol>
                <a:gridCol w="2448039">
                  <a:extLst>
                    <a:ext uri="{9D8B030D-6E8A-4147-A177-3AD203B41FA5}">
                      <a16:colId xmlns:a16="http://schemas.microsoft.com/office/drawing/2014/main" val="2092062784"/>
                    </a:ext>
                  </a:extLst>
                </a:gridCol>
                <a:gridCol w="2304754">
                  <a:extLst>
                    <a:ext uri="{9D8B030D-6E8A-4147-A177-3AD203B41FA5}">
                      <a16:colId xmlns:a16="http://schemas.microsoft.com/office/drawing/2014/main" val="2071197716"/>
                    </a:ext>
                  </a:extLst>
                </a:gridCol>
              </a:tblGrid>
              <a:tr h="583188">
                <a:tc>
                  <a:txBody>
                    <a:bodyPr/>
                    <a:lstStyle/>
                    <a:p>
                      <a:pPr algn="just">
                        <a:lnSpc>
                          <a:spcPct val="150000"/>
                        </a:lnSpc>
                        <a:spcAft>
                          <a:spcPts val="800"/>
                        </a:spcAft>
                        <a:buNone/>
                      </a:pPr>
                      <a:r>
                        <a:rPr lang="en-IN" sz="2000" kern="100">
                          <a:effectLst/>
                        </a:rPr>
                        <a:t>Metric</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Hybrid Model (LSTM + XGBoost)</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Standalone XGBoost</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dirty="0">
                          <a:effectLst/>
                        </a:rPr>
                        <a:t>Standalone LSTM</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4782756"/>
                  </a:ext>
                </a:extLst>
              </a:tr>
              <a:tr h="583188">
                <a:tc>
                  <a:txBody>
                    <a:bodyPr/>
                    <a:lstStyle/>
                    <a:p>
                      <a:pPr algn="just">
                        <a:lnSpc>
                          <a:spcPct val="150000"/>
                        </a:lnSpc>
                        <a:spcAft>
                          <a:spcPts val="800"/>
                        </a:spcAft>
                        <a:buNone/>
                      </a:pPr>
                      <a:r>
                        <a:rPr lang="en-IN" sz="2000" kern="100">
                          <a:effectLst/>
                        </a:rPr>
                        <a:t>Accuracy</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92%</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85%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6113612"/>
                  </a:ext>
                </a:extLst>
              </a:tr>
              <a:tr h="583188">
                <a:tc>
                  <a:txBody>
                    <a:bodyPr/>
                    <a:lstStyle/>
                    <a:p>
                      <a:pPr algn="just">
                        <a:lnSpc>
                          <a:spcPct val="150000"/>
                        </a:lnSpc>
                        <a:spcAft>
                          <a:spcPts val="800"/>
                        </a:spcAft>
                        <a:buNone/>
                      </a:pPr>
                      <a:r>
                        <a:rPr lang="en-IN" sz="2000" kern="100">
                          <a:effectLst/>
                        </a:rPr>
                        <a:t>Precision</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96%</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8600769"/>
                  </a:ext>
                </a:extLst>
              </a:tr>
              <a:tr h="583188">
                <a:tc>
                  <a:txBody>
                    <a:bodyPr/>
                    <a:lstStyle/>
                    <a:p>
                      <a:pPr algn="just">
                        <a:lnSpc>
                          <a:spcPct val="150000"/>
                        </a:lnSpc>
                        <a:spcAft>
                          <a:spcPts val="800"/>
                        </a:spcAft>
                        <a:buNone/>
                      </a:pPr>
                      <a:r>
                        <a:rPr lang="en-IN" sz="2000" kern="100">
                          <a:effectLst/>
                        </a:rPr>
                        <a:t>Recall</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100%</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97%</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83%</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0867521"/>
                  </a:ext>
                </a:extLst>
              </a:tr>
              <a:tr h="583188">
                <a:tc>
                  <a:txBody>
                    <a:bodyPr/>
                    <a:lstStyle/>
                    <a:p>
                      <a:pPr algn="just">
                        <a:lnSpc>
                          <a:spcPct val="150000"/>
                        </a:lnSpc>
                        <a:spcAft>
                          <a:spcPts val="800"/>
                        </a:spcAft>
                        <a:buNone/>
                      </a:pPr>
                      <a:r>
                        <a:rPr lang="en-IN" sz="2000" kern="100">
                          <a:effectLst/>
                        </a:rPr>
                        <a:t>F1-Score</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98%</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95%</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89%</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3946617"/>
                  </a:ext>
                </a:extLst>
              </a:tr>
              <a:tr h="583188">
                <a:tc>
                  <a:txBody>
                    <a:bodyPr/>
                    <a:lstStyle/>
                    <a:p>
                      <a:pPr algn="just">
                        <a:lnSpc>
                          <a:spcPct val="150000"/>
                        </a:lnSpc>
                        <a:spcAft>
                          <a:spcPts val="800"/>
                        </a:spcAft>
                        <a:buNone/>
                      </a:pPr>
                      <a:r>
                        <a:rPr lang="en-IN" sz="2000" kern="100">
                          <a:effectLst/>
                        </a:rPr>
                        <a:t>ROC AUC</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a:effectLst/>
                        </a:rPr>
                        <a:t>99%</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dirty="0">
                          <a:effectLst/>
                        </a:rPr>
                        <a:t>96%</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buNone/>
                      </a:pPr>
                      <a:r>
                        <a:rPr lang="en-IN" sz="2000" kern="100" dirty="0">
                          <a:effectLst/>
                        </a:rPr>
                        <a:t>97%</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6450779"/>
                  </a:ext>
                </a:extLst>
              </a:tr>
            </a:tbl>
          </a:graphicData>
        </a:graphic>
      </p:graphicFrame>
      <p:pic>
        <p:nvPicPr>
          <p:cNvPr id="12" name="Google Shape;11;p6" descr="Google Shape;11;p6">
            <a:extLst>
              <a:ext uri="{FF2B5EF4-FFF2-40B4-BE49-F238E27FC236}">
                <a16:creationId xmlns:a16="http://schemas.microsoft.com/office/drawing/2014/main" id="{C485B8EA-233A-73D2-7508-594DAB840F62}"/>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63977282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FC36-EFAC-EF63-C6BD-4DBC0F8F6BB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F08C7B4-DAF9-FBE9-CF2E-EF9433BFF98B}"/>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848CAFC2-0640-6A56-385D-B1FD0C03979B}"/>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ECFF325-4462-9B62-DB06-1610E2FAE4E5}"/>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70786D67-5790-1F98-B0DD-4819DF212C98}"/>
              </a:ext>
            </a:extLst>
          </p:cNvPr>
          <p:cNvSpPr txBox="1"/>
          <p:nvPr/>
        </p:nvSpPr>
        <p:spPr>
          <a:xfrm>
            <a:off x="1882772" y="4668560"/>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6C5A7B65-F409-57BF-61AC-BAE40D6BC259}"/>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10" name="Rectangle 2">
            <a:extLst>
              <a:ext uri="{FF2B5EF4-FFF2-40B4-BE49-F238E27FC236}">
                <a16:creationId xmlns:a16="http://schemas.microsoft.com/office/drawing/2014/main" id="{7CCCA0C5-BB9D-1D06-C078-E82AD3E64EAB}"/>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AD0A502-D2A8-1ACD-5100-8913B652DA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0389" y="1567417"/>
            <a:ext cx="4389120" cy="4381500"/>
          </a:xfrm>
          <a:prstGeom prst="rect">
            <a:avLst/>
          </a:prstGeom>
          <a:noFill/>
          <a:ln>
            <a:noFill/>
          </a:ln>
        </p:spPr>
      </p:pic>
      <p:sp>
        <p:nvSpPr>
          <p:cNvPr id="13" name="TextBox 12">
            <a:extLst>
              <a:ext uri="{FF2B5EF4-FFF2-40B4-BE49-F238E27FC236}">
                <a16:creationId xmlns:a16="http://schemas.microsoft.com/office/drawing/2014/main" id="{8F995DAB-8712-933E-A220-ABD6DB0BEEE9}"/>
              </a:ext>
            </a:extLst>
          </p:cNvPr>
          <p:cNvSpPr txBox="1"/>
          <p:nvPr/>
        </p:nvSpPr>
        <p:spPr>
          <a:xfrm>
            <a:off x="2783231" y="5693946"/>
            <a:ext cx="6503436" cy="463397"/>
          </a:xfrm>
          <a:prstGeom prst="rect">
            <a:avLst/>
          </a:prstGeom>
          <a:noFill/>
        </p:spPr>
        <p:txBody>
          <a:bodyPr wrap="square">
            <a:spAutoFit/>
          </a:bodyPr>
          <a:lstStyle/>
          <a:p>
            <a:pPr algn="ctr">
              <a:lnSpc>
                <a:spcPct val="150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 4.</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Performance metrices of the models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Google Shape;11;p6" descr="Google Shape;11;p6">
            <a:extLst>
              <a:ext uri="{FF2B5EF4-FFF2-40B4-BE49-F238E27FC236}">
                <a16:creationId xmlns:a16="http://schemas.microsoft.com/office/drawing/2014/main" id="{0296BC78-E4E5-D441-5FFA-4666D4CEA7DF}"/>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487374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805F-EFC0-F1D3-6F22-67FA63F17C6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EF78EA-B556-C71A-F689-7290EAC03FE5}"/>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262C8796-8D35-4367-003F-55A29F0A893F}"/>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CCBD176-22FD-CEB5-78CF-F9088681A127}"/>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11929087-E637-74F3-5886-3FA379861249}"/>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10" name="Rectangle 2">
            <a:extLst>
              <a:ext uri="{FF2B5EF4-FFF2-40B4-BE49-F238E27FC236}">
                <a16:creationId xmlns:a16="http://schemas.microsoft.com/office/drawing/2014/main" id="{6AA63F8E-2AAC-2DDE-3585-6D0C9CF1ADC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E7594A1D-36CE-469B-449C-CD577F8AF8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2038" y="1537460"/>
            <a:ext cx="7167922" cy="4357213"/>
          </a:xfrm>
          <a:prstGeom prst="rect">
            <a:avLst/>
          </a:prstGeom>
          <a:noFill/>
          <a:ln>
            <a:noFill/>
          </a:ln>
        </p:spPr>
      </p:pic>
      <p:pic>
        <p:nvPicPr>
          <p:cNvPr id="3" name="Google Shape;11;p6" descr="Google Shape;11;p6">
            <a:extLst>
              <a:ext uri="{FF2B5EF4-FFF2-40B4-BE49-F238E27FC236}">
                <a16:creationId xmlns:a16="http://schemas.microsoft.com/office/drawing/2014/main" id="{146E165E-96C7-7AEB-AC96-7BDCB2334BE1}"/>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309797850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92C-B704-70F6-9882-5E191E0FFA3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15B4642-D93E-E0F6-B5D0-906EB3AC7F84}"/>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BA8C63E2-FB4F-EFB0-D887-0E64C0CFEFD4}"/>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F6CEFF-B237-1819-36D6-AA79270602A7}"/>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859D08E6-018B-F33F-D39A-7950A106D9D5}"/>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10" name="Rectangle 2">
            <a:extLst>
              <a:ext uri="{FF2B5EF4-FFF2-40B4-BE49-F238E27FC236}">
                <a16:creationId xmlns:a16="http://schemas.microsoft.com/office/drawing/2014/main" id="{CE945215-86E3-1109-84EC-13AB94E7536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9F3640B-03FC-FE8F-D384-D78A4EC9A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3672" y="1673422"/>
            <a:ext cx="6904653" cy="4458123"/>
          </a:xfrm>
          <a:prstGeom prst="rect">
            <a:avLst/>
          </a:prstGeom>
          <a:noFill/>
          <a:ln>
            <a:noFill/>
          </a:ln>
        </p:spPr>
      </p:pic>
      <p:pic>
        <p:nvPicPr>
          <p:cNvPr id="7" name="Google Shape;11;p6" descr="Google Shape;11;p6">
            <a:extLst>
              <a:ext uri="{FF2B5EF4-FFF2-40B4-BE49-F238E27FC236}">
                <a16:creationId xmlns:a16="http://schemas.microsoft.com/office/drawing/2014/main" id="{4677C617-7D69-8A9C-56FF-B2EBDA9034DD}"/>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41137956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EF689-7997-779B-2736-FE8BA66EA12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EC5E80A-ABEE-98A8-D143-A96FCC17F362}"/>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5926FF79-2DF4-8924-C967-F49C1A2AB2FC}"/>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9D54BA-0BFB-85C2-F981-ABEA48D23584}"/>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03EC4F4A-C1BE-414D-6AEE-058E8F597ADB}"/>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10" name="Rectangle 2">
            <a:extLst>
              <a:ext uri="{FF2B5EF4-FFF2-40B4-BE49-F238E27FC236}">
                <a16:creationId xmlns:a16="http://schemas.microsoft.com/office/drawing/2014/main" id="{37A9315A-4CFF-0412-948B-BE6C6FC8480F}"/>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36CF452-2582-0268-6F70-BD917991A1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7395" y="1567417"/>
            <a:ext cx="7277208" cy="4530557"/>
          </a:xfrm>
          <a:prstGeom prst="rect">
            <a:avLst/>
          </a:prstGeom>
          <a:noFill/>
          <a:ln>
            <a:noFill/>
          </a:ln>
        </p:spPr>
      </p:pic>
      <p:pic>
        <p:nvPicPr>
          <p:cNvPr id="7" name="Google Shape;11;p6" descr="Google Shape;11;p6">
            <a:extLst>
              <a:ext uri="{FF2B5EF4-FFF2-40B4-BE49-F238E27FC236}">
                <a16:creationId xmlns:a16="http://schemas.microsoft.com/office/drawing/2014/main" id="{2BA3719D-5432-D70C-B33F-5572D5197243}"/>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83874808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6964-2B66-4A43-7731-9468411E5CE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167A9F-AF08-28FB-0F1B-089724EE84DC}"/>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AD5687B2-3B36-0DFB-0D49-59410F5D0B28}"/>
              </a:ext>
            </a:extLst>
          </p:cNvPr>
          <p:cNvSpPr txBox="1"/>
          <p:nvPr/>
        </p:nvSpPr>
        <p:spPr>
          <a:xfrm>
            <a:off x="493905" y="29067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Results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3746339-61EF-8238-47F1-59CB22393C58}"/>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E2A1834E-96EC-C3F0-A7C8-D7909B7F2D7C}"/>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10" name="Rectangle 2">
            <a:extLst>
              <a:ext uri="{FF2B5EF4-FFF2-40B4-BE49-F238E27FC236}">
                <a16:creationId xmlns:a16="http://schemas.microsoft.com/office/drawing/2014/main" id="{BE850239-63A4-05C0-1EC5-1259033BEEC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46E691D3-B8F5-2A22-9686-70B504A7B1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1829" y="1443115"/>
            <a:ext cx="7304016" cy="4720987"/>
          </a:xfrm>
          <a:prstGeom prst="rect">
            <a:avLst/>
          </a:prstGeom>
          <a:noFill/>
          <a:ln>
            <a:noFill/>
          </a:ln>
        </p:spPr>
      </p:pic>
      <p:pic>
        <p:nvPicPr>
          <p:cNvPr id="7" name="Google Shape;11;p6" descr="Google Shape;11;p6">
            <a:extLst>
              <a:ext uri="{FF2B5EF4-FFF2-40B4-BE49-F238E27FC236}">
                <a16:creationId xmlns:a16="http://schemas.microsoft.com/office/drawing/2014/main" id="{AE4A90D0-8F36-E4AC-F057-7FF4275020D8}"/>
              </a:ext>
            </a:extLst>
          </p:cNvPr>
          <p:cNvPicPr>
            <a:picLocks noChangeAspect="1"/>
          </p:cNvPicPr>
          <p:nvPr/>
        </p:nvPicPr>
        <p:blipFill>
          <a:blip r:embed="rId3"/>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36740455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190B-19CA-C81E-0764-C895A651B26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0272A6C-0E43-AAD9-0267-BADB198EBA06}"/>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B56076CF-6643-A351-29EF-19BC96B86486}"/>
              </a:ext>
            </a:extLst>
          </p:cNvPr>
          <p:cNvSpPr txBox="1"/>
          <p:nvPr/>
        </p:nvSpPr>
        <p:spPr>
          <a:xfrm>
            <a:off x="493905" y="243362"/>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Conclusion</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81BC14-BDB3-E811-F9DD-8F016167CEFB}"/>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603E1688-3200-BC1E-AC15-DAC51F7BE2C2}"/>
              </a:ext>
            </a:extLst>
          </p:cNvPr>
          <p:cNvSpPr txBox="1"/>
          <p:nvPr/>
        </p:nvSpPr>
        <p:spPr>
          <a:xfrm>
            <a:off x="1882772" y="4709163"/>
            <a:ext cx="110680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B38A1620-295A-A829-2F20-1DAF89A275C9}"/>
              </a:ext>
            </a:extLst>
          </p:cNvPr>
          <p:cNvSpPr txBox="1"/>
          <p:nvPr/>
        </p:nvSpPr>
        <p:spPr>
          <a:xfrm>
            <a:off x="525490" y="6367498"/>
            <a:ext cx="637032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200" dirty="0">
                <a:solidFill>
                  <a:schemeClr val="tx2">
                    <a:lumMod val="75000"/>
                  </a:schemeClr>
                </a:solidFill>
              </a:rPr>
              <a:t>CSE, GST, Visakhapatnam </a:t>
            </a:r>
          </a:p>
        </p:txBody>
      </p:sp>
      <p:sp>
        <p:nvSpPr>
          <p:cNvPr id="3" name="TextBox 2">
            <a:extLst>
              <a:ext uri="{FF2B5EF4-FFF2-40B4-BE49-F238E27FC236}">
                <a16:creationId xmlns:a16="http://schemas.microsoft.com/office/drawing/2014/main" id="{A233DA8C-EE9E-D0CF-7A31-C251F00573AA}"/>
              </a:ext>
            </a:extLst>
          </p:cNvPr>
          <p:cNvSpPr txBox="1"/>
          <p:nvPr/>
        </p:nvSpPr>
        <p:spPr>
          <a:xfrm>
            <a:off x="1882772" y="2272163"/>
            <a:ext cx="8435491"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sz="2400" dirty="0"/>
              <a:t>The proposed hybrid model efficiently integrates XGBoost and LSSTM to enhance the accuracy and efficiency of Parkinson's Disease diagnosis. With performance metrics showing high accuracy (0.97) precision (0.97), recall (1.00), F1-score (0.98) and ROC-AUC (0.99) the model offers a significant improvement over traditional diagnostic approaches. PD detection is a rapidly changing system which can transform early PD detection and enhance patient care</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727390D9-6738-4C39-5A2C-2457B0B8CE4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2" name="Google Shape;11;p6" descr="Google Shape;11;p6">
            <a:extLst>
              <a:ext uri="{FF2B5EF4-FFF2-40B4-BE49-F238E27FC236}">
                <a16:creationId xmlns:a16="http://schemas.microsoft.com/office/drawing/2014/main" id="{8D48BBF1-07F5-C2C7-05B8-6D04A634E323}"/>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8910943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C934-6813-7A95-0E2D-F11E4C20CF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003745D-50CE-B4C1-E76A-3D831FF56481}"/>
              </a:ext>
            </a:extLst>
          </p:cNvPr>
          <p:cNvSpPr/>
          <p:nvPr/>
        </p:nvSpPr>
        <p:spPr>
          <a:xfrm>
            <a:off x="0" y="-92327"/>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DD0B5C21-ECC7-39A3-A479-2E81C451155B}"/>
              </a:ext>
            </a:extLst>
          </p:cNvPr>
          <p:cNvSpPr txBox="1"/>
          <p:nvPr/>
        </p:nvSpPr>
        <p:spPr>
          <a:xfrm>
            <a:off x="493905" y="168161"/>
            <a:ext cx="1219200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References</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7BF1B5A-5E47-3041-0E00-79760A2F2F8E}"/>
              </a:ext>
            </a:extLst>
          </p:cNvPr>
          <p:cNvSpPr txBox="1"/>
          <p:nvPr/>
        </p:nvSpPr>
        <p:spPr>
          <a:xfrm>
            <a:off x="493905" y="4437727"/>
            <a:ext cx="1120418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en-US" altLang="en-US" sz="2200" b="0" i="0" u="none" strike="noStrike" kern="0" cap="none" spc="0" normalizeH="0" baseline="0" noProof="0" dirty="0">
              <a:ln>
                <a:noFill/>
              </a:ln>
              <a:solidFill>
                <a:srgbClr val="282828"/>
              </a:solidFill>
              <a:effectLst/>
              <a:uLnTx/>
              <a:uFillTx/>
              <a:latin typeface="Times New Roman" panose="02020603050405020304" pitchFamily="18" charset="0"/>
              <a:cs typeface="Times New Roman" panose="02020603050405020304" pitchFamily="18" charset="0"/>
              <a:sym typeface="Arial"/>
            </a:endParaRPr>
          </a:p>
        </p:txBody>
      </p:sp>
      <p:sp>
        <p:nvSpPr>
          <p:cNvPr id="10" name="TextBox 9">
            <a:extLst>
              <a:ext uri="{FF2B5EF4-FFF2-40B4-BE49-F238E27FC236}">
                <a16:creationId xmlns:a16="http://schemas.microsoft.com/office/drawing/2014/main" id="{545B446E-2AB3-EAD0-DDE1-C09200DA0234}"/>
              </a:ext>
            </a:extLst>
          </p:cNvPr>
          <p:cNvSpPr txBox="1"/>
          <p:nvPr/>
        </p:nvSpPr>
        <p:spPr>
          <a:xfrm>
            <a:off x="783771" y="1420697"/>
            <a:ext cx="10552923" cy="5330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Vinora, A., E. Ajitha, and G. Sivakarthi. "Detecting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parkinson's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disease using machine learning."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2023 International Conference on Artificial Intelligence and Knowledge Discovery in Concurrent Engineering (ICECONF)</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Fang,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Zhaozhao</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"Improved KNN algorithm with information entropy for the diagnosis of Parkinson's disease."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2022 International Conference on Machine Learning and Knowledge Engineering (MLKE)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Alshammri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Raya, et al. "Machine learning approaches to identify Parkinson's disease using voice signal features."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Frontiers in artificial intelligence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6 (2023): 1084001.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Govindu, Aditi, and Sushila Palwe. "Early detection of Parkinson's disease using machine learning."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Procedia Computer Science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218 (2023): 249-261.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Nalini, M., Mary Joy Kinol, and N. Vijayaraj. "Parkinson's Disease Detection by Machine Learning."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2023 Intelligent Computing and Control for Engineering and Business Systems (ICCEBS)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Hussain, Sayyed Shahid, et al. "Classification of Parkinson’s disease in patch-based MRI of substantia nigra."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Diagnostics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13.17 (2023): 2827.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Alapati, Naresh, et al. "Prediction of Parkinson's Disease using Machine Learning."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2023 Second International Conference on Electronics and Renewable Systems (ICEARS)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IEEE, 2023.</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marR="142240" lvl="0" indent="-342900">
              <a:lnSpc>
                <a:spcPct val="115000"/>
              </a:lnSpc>
              <a:spcAft>
                <a:spcPts val="1000"/>
              </a:spcAft>
              <a:buFont typeface="+mj-lt"/>
              <a:buAutoNum type="arabicPeriod"/>
              <a:tabLst>
                <a:tab pos="457200" algn="l"/>
              </a:tabLs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Srinivasan, Saravanan, et al. "Detection of Parkinson disease using multiclass machine learning approach."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Scientific Reports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14.1 (2024): 13813.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R="142240">
              <a:lnSpc>
                <a:spcPct val="115000"/>
              </a:lnSpc>
            </a:pPr>
            <a:endParaRPr lang="en-IN" sz="1400" dirty="0">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3121FBC5-747D-0413-FB6F-80EA69CB92AF}"/>
              </a:ext>
            </a:extLst>
          </p:cNvPr>
          <p:cNvSpPr txBox="1"/>
          <p:nvPr/>
        </p:nvSpPr>
        <p:spPr>
          <a:xfrm>
            <a:off x="493905" y="6432660"/>
            <a:ext cx="637032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pic>
        <p:nvPicPr>
          <p:cNvPr id="2" name="Google Shape;11;p6" descr="Google Shape;11;p6">
            <a:extLst>
              <a:ext uri="{FF2B5EF4-FFF2-40B4-BE49-F238E27FC236}">
                <a16:creationId xmlns:a16="http://schemas.microsoft.com/office/drawing/2014/main" id="{B667A75F-3523-DDE1-9EB0-23817444CFA7}"/>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8297636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188EB1-56A3-9C38-FB66-23B4A27CA4F2}"/>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1C9ACC3D-93A1-F232-7AB8-6A795312250E}"/>
              </a:ext>
            </a:extLst>
          </p:cNvPr>
          <p:cNvSpPr txBox="1"/>
          <p:nvPr/>
        </p:nvSpPr>
        <p:spPr>
          <a:xfrm>
            <a:off x="582650" y="260488"/>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Abstract</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5A7C3BE-7F75-D5AA-BB2B-8697B3F6A13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FD90B32E-5DE2-C6F6-47BB-E025F52A4BB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43946277-3F20-20FB-F63F-AD42F4865F0D}"/>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6CFBDF93-E8C2-F8B3-F890-5A8258826E78}"/>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6223180B-4878-B5DD-D1FE-3D761F9F0387}"/>
              </a:ext>
            </a:extLst>
          </p:cNvPr>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8B783AAA-FD3B-807A-9425-B76F2C399513}"/>
              </a:ext>
            </a:extLst>
          </p:cNvPr>
          <p:cNvSpPr txBox="1"/>
          <p:nvPr/>
        </p:nvSpPr>
        <p:spPr>
          <a:xfrm>
            <a:off x="457200" y="6374374"/>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pic>
        <p:nvPicPr>
          <p:cNvPr id="13" name="Picture 12">
            <a:extLst>
              <a:ext uri="{FF2B5EF4-FFF2-40B4-BE49-F238E27FC236}">
                <a16:creationId xmlns:a16="http://schemas.microsoft.com/office/drawing/2014/main" id="{CAFA1068-C255-6D9A-4516-C87C8BB47BC7}"/>
              </a:ext>
            </a:extLst>
          </p:cNvPr>
          <p:cNvPicPr>
            <a:picLocks noChangeAspect="1"/>
          </p:cNvPicPr>
          <p:nvPr/>
        </p:nvPicPr>
        <p:blipFill>
          <a:blip r:embed="rId2"/>
          <a:stretch>
            <a:fillRect/>
          </a:stretch>
        </p:blipFill>
        <p:spPr>
          <a:xfrm>
            <a:off x="11019453" y="6366456"/>
            <a:ext cx="1065966" cy="454194"/>
          </a:xfrm>
          <a:prstGeom prst="rect">
            <a:avLst/>
          </a:prstGeom>
        </p:spPr>
      </p:pic>
      <p:sp>
        <p:nvSpPr>
          <p:cNvPr id="16" name="Rectangle 4">
            <a:extLst>
              <a:ext uri="{FF2B5EF4-FFF2-40B4-BE49-F238E27FC236}">
                <a16:creationId xmlns:a16="http://schemas.microsoft.com/office/drawing/2014/main" id="{705A4707-D2A0-66DC-137E-B834BAD02481}"/>
              </a:ext>
            </a:extLst>
          </p:cNvPr>
          <p:cNvSpPr>
            <a:spLocks noChangeArrowheads="1"/>
          </p:cNvSpPr>
          <p:nvPr/>
        </p:nvSpPr>
        <p:spPr bwMode="auto">
          <a:xfrm>
            <a:off x="908180" y="2184904"/>
            <a:ext cx="564502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introduces a hybrid machine learning model that uses LSTM and XGBoost to identify Parkinson's Disease at an early stage using vocal biomarkers. LSTM extracts time features from voice samples, while XGBoost determines the probability of having the disease. The web app facilitates simple vocal data input for real-time predictions as a scalable, non-invasive screening device for clinical and telemedicine applications. The hybrid approach outperforms individual models in accuracy, precision, recall, and F1-score, promoting AI-driven healthcare solutions for early Parkinson’s detection.</a:t>
            </a:r>
          </a:p>
        </p:txBody>
      </p:sp>
      <p:pic>
        <p:nvPicPr>
          <p:cNvPr id="1032" name="Picture 8" descr="Symptoms of Parkinson's Disease | BioRender Science Templates">
            <a:extLst>
              <a:ext uri="{FF2B5EF4-FFF2-40B4-BE49-F238E27FC236}">
                <a16:creationId xmlns:a16="http://schemas.microsoft.com/office/drawing/2014/main" id="{F291EF11-FCDF-670B-9941-E22BF4ADB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790" y="1542014"/>
            <a:ext cx="4673096" cy="467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942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Google Shape;123;p5"/>
          <p:cNvSpPr txBox="1"/>
          <p:nvPr/>
        </p:nvSpPr>
        <p:spPr>
          <a:xfrm>
            <a:off x="986270" y="2550717"/>
            <a:ext cx="9706547" cy="1323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defRPr sz="5000" b="1">
                <a:solidFill>
                  <a:srgbClr val="007367"/>
                </a:solidFill>
                <a:latin typeface="Inter"/>
                <a:ea typeface="Inter"/>
                <a:cs typeface="Inter"/>
                <a:sym typeface="Inter"/>
              </a:defRPr>
            </a:lvl1pPr>
          </a:lstStyle>
          <a:p>
            <a:r>
              <a:rPr sz="8000" dirty="0">
                <a:latin typeface="Times New Roman" panose="02020603050405020304" pitchFamily="18" charset="0"/>
                <a:cs typeface="Times New Roman" panose="02020603050405020304" pitchFamily="18" charset="0"/>
              </a:rPr>
              <a:t>Thank You</a:t>
            </a:r>
          </a:p>
        </p:txBody>
      </p:sp>
      <p:sp>
        <p:nvSpPr>
          <p:cNvPr id="215" name="Google Shape;124;p5"/>
          <p:cNvSpPr/>
          <p:nvPr/>
        </p:nvSpPr>
        <p:spPr>
          <a:xfrm>
            <a:off x="10692817" y="360211"/>
            <a:ext cx="284483" cy="284484"/>
          </a:xfrm>
          <a:prstGeom prst="ellipse">
            <a:avLst/>
          </a:prstGeom>
          <a:solidFill>
            <a:srgbClr val="FFFFFF"/>
          </a:solidFill>
          <a:ln w="12700">
            <a:miter lim="400000"/>
          </a:ln>
        </p:spPr>
        <p:txBody>
          <a:bodyPr lIns="45719" rIns="45719" anchor="ctr"/>
          <a:lstStyle/>
          <a:p>
            <a:pPr algn="ctr">
              <a:defRPr sz="1800">
                <a:solidFill>
                  <a:srgbClr val="023672"/>
                </a:solidFill>
                <a:latin typeface="Play"/>
                <a:ea typeface="Play"/>
                <a:cs typeface="Play"/>
                <a:sym typeface="Play"/>
              </a:defRPr>
            </a:pPr>
            <a:endParaRPr/>
          </a:p>
        </p:txBody>
      </p:sp>
      <p:sp>
        <p:nvSpPr>
          <p:cNvPr id="216" name="Google Shape;125;p5"/>
          <p:cNvSpPr/>
          <p:nvPr/>
        </p:nvSpPr>
        <p:spPr>
          <a:xfrm>
            <a:off x="10766373" y="432517"/>
            <a:ext cx="141762" cy="141305"/>
          </a:xfrm>
          <a:custGeom>
            <a:avLst/>
            <a:gdLst/>
            <a:ahLst/>
            <a:cxnLst>
              <a:cxn ang="0">
                <a:pos x="wd2" y="hd2"/>
              </a:cxn>
              <a:cxn ang="5400000">
                <a:pos x="wd2" y="hd2"/>
              </a:cxn>
              <a:cxn ang="10800000">
                <a:pos x="wd2" y="hd2"/>
              </a:cxn>
              <a:cxn ang="16200000">
                <a:pos x="wd2" y="hd2"/>
              </a:cxn>
            </a:cxnLst>
            <a:rect l="0" t="0" r="r" b="b"/>
            <a:pathLst>
              <a:path w="19273" h="19365" extrusionOk="0">
                <a:moveTo>
                  <a:pt x="11045" y="11319"/>
                </a:moveTo>
                <a:cubicBezTo>
                  <a:pt x="9338" y="13030"/>
                  <a:pt x="7144" y="14740"/>
                  <a:pt x="6315" y="13909"/>
                </a:cubicBezTo>
                <a:cubicBezTo>
                  <a:pt x="4999" y="12590"/>
                  <a:pt x="4121" y="11710"/>
                  <a:pt x="1537" y="13909"/>
                </a:cubicBezTo>
                <a:cubicBezTo>
                  <a:pt x="-1486" y="16060"/>
                  <a:pt x="659" y="17770"/>
                  <a:pt x="1976" y="18650"/>
                </a:cubicBezTo>
                <a:cubicBezTo>
                  <a:pt x="3244" y="20360"/>
                  <a:pt x="8461" y="19089"/>
                  <a:pt x="13629" y="13909"/>
                </a:cubicBezTo>
                <a:cubicBezTo>
                  <a:pt x="18798" y="8729"/>
                  <a:pt x="20114" y="3500"/>
                  <a:pt x="18798" y="1741"/>
                </a:cubicBezTo>
                <a:cubicBezTo>
                  <a:pt x="17530" y="470"/>
                  <a:pt x="16213" y="-1240"/>
                  <a:pt x="14068" y="1350"/>
                </a:cubicBezTo>
                <a:cubicBezTo>
                  <a:pt x="11923" y="3940"/>
                  <a:pt x="12800" y="4771"/>
                  <a:pt x="14068" y="6139"/>
                </a:cubicBezTo>
                <a:cubicBezTo>
                  <a:pt x="14946" y="6921"/>
                  <a:pt x="13239" y="9120"/>
                  <a:pt x="11045" y="11319"/>
                </a:cubicBezTo>
              </a:path>
            </a:pathLst>
          </a:custGeom>
          <a:solidFill>
            <a:srgbClr val="017069"/>
          </a:solidFill>
          <a:ln w="12700">
            <a:miter lim="400000"/>
          </a:ln>
        </p:spPr>
        <p:txBody>
          <a:bodyPr lIns="45719" rIns="45719" anchor="ctr"/>
          <a:lstStyle/>
          <a:p>
            <a:pPr>
              <a:defRPr sz="1800">
                <a:solidFill>
                  <a:srgbClr val="023672"/>
                </a:solidFill>
                <a:latin typeface="Play"/>
                <a:ea typeface="Play"/>
                <a:cs typeface="Play"/>
                <a:sym typeface="Play"/>
              </a:defRPr>
            </a:pPr>
            <a:endParaRPr/>
          </a:p>
        </p:txBody>
      </p:sp>
      <p:sp>
        <p:nvSpPr>
          <p:cNvPr id="217" name="Google Shape;126;p5"/>
          <p:cNvSpPr/>
          <p:nvPr/>
        </p:nvSpPr>
        <p:spPr>
          <a:xfrm>
            <a:off x="11108103" y="360211"/>
            <a:ext cx="284483" cy="284484"/>
          </a:xfrm>
          <a:prstGeom prst="ellipse">
            <a:avLst/>
          </a:prstGeom>
          <a:solidFill>
            <a:srgbClr val="FFFFFF"/>
          </a:solidFill>
          <a:ln w="12700">
            <a:miter lim="400000"/>
          </a:ln>
        </p:spPr>
        <p:txBody>
          <a:bodyPr lIns="45719" rIns="45719" anchor="ctr"/>
          <a:lstStyle/>
          <a:p>
            <a:pPr algn="ctr">
              <a:defRPr sz="1800">
                <a:solidFill>
                  <a:srgbClr val="023672"/>
                </a:solidFill>
                <a:latin typeface="Play"/>
                <a:ea typeface="Play"/>
                <a:cs typeface="Play"/>
                <a:sym typeface="Play"/>
              </a:defRPr>
            </a:pPr>
            <a:endParaRPr/>
          </a:p>
        </p:txBody>
      </p:sp>
      <p:sp>
        <p:nvSpPr>
          <p:cNvPr id="218" name="Google Shape;127;p5"/>
          <p:cNvSpPr/>
          <p:nvPr/>
        </p:nvSpPr>
        <p:spPr>
          <a:xfrm>
            <a:off x="11176423" y="455186"/>
            <a:ext cx="147504" cy="94202"/>
          </a:xfrm>
          <a:custGeom>
            <a:avLst/>
            <a:gdLst/>
            <a:ahLst/>
            <a:cxnLst>
              <a:cxn ang="0">
                <a:pos x="wd2" y="hd2"/>
              </a:cxn>
              <a:cxn ang="5400000">
                <a:pos x="wd2" y="hd2"/>
              </a:cxn>
              <a:cxn ang="10800000">
                <a:pos x="wd2" y="hd2"/>
              </a:cxn>
              <a:cxn ang="16200000">
                <a:pos x="wd2" y="hd2"/>
              </a:cxn>
            </a:cxnLst>
            <a:rect l="0" t="0" r="r" b="b"/>
            <a:pathLst>
              <a:path w="20885" h="21600" extrusionOk="0">
                <a:moveTo>
                  <a:pt x="488" y="2054"/>
                </a:moveTo>
                <a:cubicBezTo>
                  <a:pt x="1286" y="2662"/>
                  <a:pt x="9175" y="9507"/>
                  <a:pt x="9175" y="9507"/>
                </a:cubicBezTo>
                <a:cubicBezTo>
                  <a:pt x="9598" y="10115"/>
                  <a:pt x="10020" y="10115"/>
                  <a:pt x="10490" y="10115"/>
                </a:cubicBezTo>
                <a:cubicBezTo>
                  <a:pt x="10866" y="10115"/>
                  <a:pt x="11288" y="10115"/>
                  <a:pt x="11288" y="9507"/>
                </a:cubicBezTo>
                <a:cubicBezTo>
                  <a:pt x="11664" y="9507"/>
                  <a:pt x="19600" y="2662"/>
                  <a:pt x="20022" y="2054"/>
                </a:cubicBezTo>
                <a:cubicBezTo>
                  <a:pt x="20867" y="1369"/>
                  <a:pt x="21243" y="0"/>
                  <a:pt x="20445" y="0"/>
                </a:cubicBezTo>
                <a:cubicBezTo>
                  <a:pt x="488" y="0"/>
                  <a:pt x="488" y="0"/>
                  <a:pt x="488" y="0"/>
                </a:cubicBezTo>
                <a:cubicBezTo>
                  <a:pt x="-357" y="0"/>
                  <a:pt x="66" y="1369"/>
                  <a:pt x="488" y="2054"/>
                </a:cubicBezTo>
                <a:close/>
                <a:moveTo>
                  <a:pt x="20445" y="6085"/>
                </a:moveTo>
                <a:cubicBezTo>
                  <a:pt x="20022" y="6085"/>
                  <a:pt x="11664" y="12854"/>
                  <a:pt x="11288" y="13538"/>
                </a:cubicBezTo>
                <a:cubicBezTo>
                  <a:pt x="11288" y="13538"/>
                  <a:pt x="10866" y="13538"/>
                  <a:pt x="10490" y="13538"/>
                </a:cubicBezTo>
                <a:cubicBezTo>
                  <a:pt x="10020" y="13538"/>
                  <a:pt x="9598" y="13538"/>
                  <a:pt x="9175" y="13538"/>
                </a:cubicBezTo>
                <a:cubicBezTo>
                  <a:pt x="8753" y="12854"/>
                  <a:pt x="911" y="6085"/>
                  <a:pt x="488" y="6085"/>
                </a:cubicBezTo>
                <a:cubicBezTo>
                  <a:pt x="66" y="5476"/>
                  <a:pt x="66" y="6085"/>
                  <a:pt x="66" y="6085"/>
                </a:cubicBezTo>
                <a:cubicBezTo>
                  <a:pt x="66" y="6693"/>
                  <a:pt x="66" y="20231"/>
                  <a:pt x="66" y="20231"/>
                </a:cubicBezTo>
                <a:cubicBezTo>
                  <a:pt x="66" y="20915"/>
                  <a:pt x="488" y="21600"/>
                  <a:pt x="1286" y="21600"/>
                </a:cubicBezTo>
                <a:cubicBezTo>
                  <a:pt x="19600" y="21600"/>
                  <a:pt x="19600" y="21600"/>
                  <a:pt x="19600" y="21600"/>
                </a:cubicBezTo>
                <a:cubicBezTo>
                  <a:pt x="20445" y="21600"/>
                  <a:pt x="20867" y="20915"/>
                  <a:pt x="20867" y="20231"/>
                </a:cubicBezTo>
                <a:cubicBezTo>
                  <a:pt x="20867" y="20231"/>
                  <a:pt x="20867" y="6693"/>
                  <a:pt x="20867" y="6085"/>
                </a:cubicBezTo>
                <a:cubicBezTo>
                  <a:pt x="20867" y="6085"/>
                  <a:pt x="20867" y="5476"/>
                  <a:pt x="20445" y="6085"/>
                </a:cubicBezTo>
                <a:close/>
              </a:path>
            </a:pathLst>
          </a:custGeom>
          <a:solidFill>
            <a:srgbClr val="017069"/>
          </a:solidFill>
          <a:ln w="12700">
            <a:miter lim="400000"/>
          </a:ln>
        </p:spPr>
        <p:txBody>
          <a:bodyPr lIns="45719" rIns="45719" anchor="ctr"/>
          <a:lstStyle/>
          <a:p>
            <a:pPr>
              <a:defRPr sz="1800">
                <a:solidFill>
                  <a:srgbClr val="023672"/>
                </a:solidFill>
                <a:latin typeface="Play"/>
                <a:ea typeface="Play"/>
                <a:cs typeface="Play"/>
                <a:sym typeface="Play"/>
              </a:defRPr>
            </a:pPr>
            <a:endParaRPr/>
          </a:p>
        </p:txBody>
      </p:sp>
      <p:sp>
        <p:nvSpPr>
          <p:cNvPr id="219" name="Google Shape;128;p5"/>
          <p:cNvSpPr/>
          <p:nvPr/>
        </p:nvSpPr>
        <p:spPr>
          <a:xfrm>
            <a:off x="11523388" y="360211"/>
            <a:ext cx="284483" cy="284484"/>
          </a:xfrm>
          <a:prstGeom prst="ellipse">
            <a:avLst/>
          </a:prstGeom>
          <a:solidFill>
            <a:srgbClr val="FFFFFF"/>
          </a:solidFill>
          <a:ln w="12700">
            <a:miter lim="400000"/>
          </a:ln>
        </p:spPr>
        <p:txBody>
          <a:bodyPr lIns="45719" rIns="45719" anchor="ctr"/>
          <a:lstStyle/>
          <a:p>
            <a:pPr algn="ctr">
              <a:defRPr sz="1800">
                <a:solidFill>
                  <a:srgbClr val="023672"/>
                </a:solidFill>
                <a:latin typeface="Play"/>
                <a:ea typeface="Play"/>
                <a:cs typeface="Play"/>
                <a:sym typeface="Play"/>
              </a:defRPr>
            </a:pPr>
            <a:endParaRPr/>
          </a:p>
        </p:txBody>
      </p:sp>
      <p:sp>
        <p:nvSpPr>
          <p:cNvPr id="220" name="Google Shape;129;p5"/>
          <p:cNvSpPr/>
          <p:nvPr/>
        </p:nvSpPr>
        <p:spPr>
          <a:xfrm>
            <a:off x="11624227" y="414630"/>
            <a:ext cx="82448" cy="175294"/>
          </a:xfrm>
          <a:custGeom>
            <a:avLst/>
            <a:gdLst/>
            <a:ahLst/>
            <a:cxnLst>
              <a:cxn ang="0">
                <a:pos x="wd2" y="hd2"/>
              </a:cxn>
              <a:cxn ang="5400000">
                <a:pos x="wd2" y="hd2"/>
              </a:cxn>
              <a:cxn ang="10800000">
                <a:pos x="wd2" y="hd2"/>
              </a:cxn>
              <a:cxn ang="16200000">
                <a:pos x="wd2" y="hd2"/>
              </a:cxn>
            </a:cxnLst>
            <a:rect l="0" t="0" r="r" b="b"/>
            <a:pathLst>
              <a:path w="21600" h="21600" extrusionOk="0">
                <a:moveTo>
                  <a:pt x="16644" y="0"/>
                </a:moveTo>
                <a:cubicBezTo>
                  <a:pt x="19917" y="0"/>
                  <a:pt x="20758" y="1173"/>
                  <a:pt x="20758" y="2303"/>
                </a:cubicBezTo>
                <a:cubicBezTo>
                  <a:pt x="20758" y="3477"/>
                  <a:pt x="18327" y="4998"/>
                  <a:pt x="14961" y="4998"/>
                </a:cubicBezTo>
                <a:cubicBezTo>
                  <a:pt x="11688" y="4998"/>
                  <a:pt x="10005" y="4216"/>
                  <a:pt x="10005" y="2695"/>
                </a:cubicBezTo>
                <a:cubicBezTo>
                  <a:pt x="10005" y="1521"/>
                  <a:pt x="12530" y="0"/>
                  <a:pt x="16644" y="0"/>
                </a:cubicBezTo>
                <a:close/>
                <a:moveTo>
                  <a:pt x="6732" y="21600"/>
                </a:moveTo>
                <a:cubicBezTo>
                  <a:pt x="4208" y="21600"/>
                  <a:pt x="2618" y="20774"/>
                  <a:pt x="4208" y="17689"/>
                </a:cubicBezTo>
                <a:cubicBezTo>
                  <a:pt x="7574" y="12343"/>
                  <a:pt x="7574" y="12343"/>
                  <a:pt x="7574" y="12343"/>
                </a:cubicBezTo>
                <a:cubicBezTo>
                  <a:pt x="7574" y="11561"/>
                  <a:pt x="7574" y="11169"/>
                  <a:pt x="7574" y="11169"/>
                </a:cubicBezTo>
                <a:cubicBezTo>
                  <a:pt x="6732" y="11169"/>
                  <a:pt x="3460" y="11952"/>
                  <a:pt x="1777" y="12343"/>
                </a:cubicBezTo>
                <a:cubicBezTo>
                  <a:pt x="0" y="11561"/>
                  <a:pt x="0" y="11561"/>
                  <a:pt x="0" y="11561"/>
                </a:cubicBezTo>
                <a:cubicBezTo>
                  <a:pt x="5891" y="9257"/>
                  <a:pt x="13371" y="7736"/>
                  <a:pt x="15803" y="7736"/>
                </a:cubicBezTo>
                <a:cubicBezTo>
                  <a:pt x="18327" y="7736"/>
                  <a:pt x="19169" y="9257"/>
                  <a:pt x="17486" y="11169"/>
                </a:cubicBezTo>
                <a:cubicBezTo>
                  <a:pt x="14119" y="16950"/>
                  <a:pt x="14119" y="16950"/>
                  <a:pt x="14119" y="16950"/>
                </a:cubicBezTo>
                <a:cubicBezTo>
                  <a:pt x="14119" y="18080"/>
                  <a:pt x="14119" y="18471"/>
                  <a:pt x="14961" y="18471"/>
                </a:cubicBezTo>
                <a:cubicBezTo>
                  <a:pt x="14961" y="18471"/>
                  <a:pt x="17486" y="17689"/>
                  <a:pt x="19917" y="16950"/>
                </a:cubicBezTo>
                <a:cubicBezTo>
                  <a:pt x="21600" y="17689"/>
                  <a:pt x="21600" y="17689"/>
                  <a:pt x="21600" y="17689"/>
                </a:cubicBezTo>
                <a:cubicBezTo>
                  <a:pt x="15803" y="20774"/>
                  <a:pt x="9164" y="21600"/>
                  <a:pt x="6732" y="21600"/>
                </a:cubicBezTo>
                <a:close/>
              </a:path>
            </a:pathLst>
          </a:custGeom>
          <a:solidFill>
            <a:srgbClr val="017069"/>
          </a:solidFill>
          <a:ln w="12700">
            <a:miter lim="400000"/>
          </a:ln>
        </p:spPr>
        <p:txBody>
          <a:bodyPr lIns="45719" rIns="45719" anchor="ctr"/>
          <a:lstStyle/>
          <a:p>
            <a:pPr>
              <a:defRPr sz="1800">
                <a:solidFill>
                  <a:srgbClr val="023672"/>
                </a:solidFill>
                <a:latin typeface="Play"/>
                <a:ea typeface="Play"/>
                <a:cs typeface="Play"/>
                <a:sym typeface="Play"/>
              </a:defRPr>
            </a:pPr>
            <a:endParaRPr/>
          </a:p>
        </p:txBody>
      </p:sp>
      <p:pic>
        <p:nvPicPr>
          <p:cNvPr id="222" name="Google Shape;11;p6" descr="Google Shape;11;p6"/>
          <p:cNvPicPr>
            <a:picLocks noChangeAspect="1"/>
          </p:cNvPicPr>
          <p:nvPr/>
        </p:nvPicPr>
        <p:blipFill>
          <a:blip r:embed="rId2"/>
          <a:stretch>
            <a:fillRect/>
          </a:stretch>
        </p:blipFill>
        <p:spPr>
          <a:xfrm>
            <a:off x="9292584" y="5238962"/>
            <a:ext cx="2100002" cy="900001"/>
          </a:xfrm>
          <a:prstGeom prst="rect">
            <a:avLst/>
          </a:prstGeom>
          <a:ln w="12700">
            <a:miter lim="400000"/>
          </a:ln>
        </p:spPr>
      </p:pic>
      <p:sp>
        <p:nvSpPr>
          <p:cNvPr id="223" name="Google Shape;10;p6"/>
          <p:cNvSpPr txBox="1"/>
          <p:nvPr/>
        </p:nvSpPr>
        <p:spPr>
          <a:xfrm>
            <a:off x="713400" y="5780136"/>
            <a:ext cx="4698359" cy="37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800">
                <a:solidFill>
                  <a:srgbClr val="7F7F7F"/>
                </a:solidFill>
                <a:latin typeface="Inter"/>
                <a:ea typeface="Inter"/>
                <a:cs typeface="Inter"/>
                <a:sym typeface="Inter"/>
              </a:defRPr>
            </a:lvl1pPr>
          </a:lstStyle>
          <a:p>
            <a:r>
              <a:rPr dirty="0"/>
              <a:t>CSE, GST, Visakhapatnam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4930-8248-9D4F-AA52-76602EC96C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6F35F2-2EEB-736D-C01A-E4C9360A557C}"/>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C6F5002E-470E-0DF6-507B-3A50C53D4FAD}"/>
              </a:ext>
            </a:extLst>
          </p:cNvPr>
          <p:cNvSpPr txBox="1"/>
          <p:nvPr/>
        </p:nvSpPr>
        <p:spPr>
          <a:xfrm>
            <a:off x="582650" y="260488"/>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Introduction</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45C11A8-14B6-9F88-D871-65EB3984EE7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751098DF-FE4E-B9D2-236D-2354F25EB39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2A1B379C-FCDC-0BBF-FB86-6FEC0271868E}"/>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F07CB57D-C10B-364C-BE36-C8867475D69D}"/>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B73168A0-1BEC-72A4-682A-B57D0B3FB080}"/>
              </a:ext>
            </a:extLst>
          </p:cNvPr>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1F9A9F28-2E44-2D87-4B91-498F15B7F550}"/>
              </a:ext>
            </a:extLst>
          </p:cNvPr>
          <p:cNvSpPr txBox="1"/>
          <p:nvPr/>
        </p:nvSpPr>
        <p:spPr>
          <a:xfrm>
            <a:off x="457200" y="6397690"/>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pic>
        <p:nvPicPr>
          <p:cNvPr id="2" name="Google Shape;11;p6" descr="Google Shape;11;p6">
            <a:extLst>
              <a:ext uri="{FF2B5EF4-FFF2-40B4-BE49-F238E27FC236}">
                <a16:creationId xmlns:a16="http://schemas.microsoft.com/office/drawing/2014/main" id="{E13E4478-3735-1CE7-4304-24E4C09E841C}"/>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
        <p:nvSpPr>
          <p:cNvPr id="8" name="Rectangle 1">
            <a:extLst>
              <a:ext uri="{FF2B5EF4-FFF2-40B4-BE49-F238E27FC236}">
                <a16:creationId xmlns:a16="http://schemas.microsoft.com/office/drawing/2014/main" id="{DAA80419-8759-2236-6B7E-4BC6DBFAE37F}"/>
              </a:ext>
            </a:extLst>
          </p:cNvPr>
          <p:cNvSpPr>
            <a:spLocks noChangeArrowheads="1"/>
          </p:cNvSpPr>
          <p:nvPr/>
        </p:nvSpPr>
        <p:spPr bwMode="auto">
          <a:xfrm>
            <a:off x="1533409" y="1261740"/>
            <a:ext cx="8748421" cy="433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Hybrid AI Model (LSTM + XGBoost) for Early PD Diagnosis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Non-invasive, cost-efficient alternative to conventional methods.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Extracts vocal features (MFCCs, jitter, shimmer) for classification.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 for feature extraction, XGBoost for final prediction.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interface for real-time vocal data analysis.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accessibility and clinical decision-making.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2354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14BE4-83F2-0E77-B192-0F6D8B08CA2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E83FAD4-F5CF-3898-086F-9DE4D5D3CB3B}"/>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9CA2942D-A9B3-9F6A-9FDD-CB398244F857}"/>
              </a:ext>
            </a:extLst>
          </p:cNvPr>
          <p:cNvSpPr txBox="1"/>
          <p:nvPr/>
        </p:nvSpPr>
        <p:spPr>
          <a:xfrm>
            <a:off x="582650" y="260488"/>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Literature Review</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A41B9B3-6A22-BDB1-1FEE-98FE505E263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15EBDA34-734D-9002-C7CD-DCCA77364871}"/>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834E3BEF-C197-DF9A-AF00-E79B5E75E909}"/>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7AF0EBCF-5286-1639-9502-F7D53DA194A8}"/>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FFC3661A-9F8E-16C9-5881-C6F8FAC0DF6E}"/>
              </a:ext>
            </a:extLst>
          </p:cNvPr>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D9CB8D34-9C20-FFE1-1047-CD202CD67E00}"/>
              </a:ext>
            </a:extLst>
          </p:cNvPr>
          <p:cNvSpPr txBox="1"/>
          <p:nvPr/>
        </p:nvSpPr>
        <p:spPr>
          <a:xfrm>
            <a:off x="457200" y="6374374"/>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graphicFrame>
        <p:nvGraphicFramePr>
          <p:cNvPr id="8" name="Table 7">
            <a:extLst>
              <a:ext uri="{FF2B5EF4-FFF2-40B4-BE49-F238E27FC236}">
                <a16:creationId xmlns:a16="http://schemas.microsoft.com/office/drawing/2014/main" id="{8633E292-A5F6-2DEE-4C58-369E93A0DFF3}"/>
              </a:ext>
            </a:extLst>
          </p:cNvPr>
          <p:cNvGraphicFramePr>
            <a:graphicFrameLocks noGrp="1"/>
          </p:cNvGraphicFramePr>
          <p:nvPr>
            <p:extLst>
              <p:ext uri="{D42A27DB-BD31-4B8C-83A1-F6EECF244321}">
                <p14:modId xmlns:p14="http://schemas.microsoft.com/office/powerpoint/2010/main" val="3271083701"/>
              </p:ext>
            </p:extLst>
          </p:nvPr>
        </p:nvGraphicFramePr>
        <p:xfrm>
          <a:off x="793101" y="1427063"/>
          <a:ext cx="10739536" cy="5142440"/>
        </p:xfrm>
        <a:graphic>
          <a:graphicData uri="http://schemas.openxmlformats.org/drawingml/2006/table">
            <a:tbl>
              <a:tblPr firstRow="1" firstCol="1" bandRow="1">
                <a:tableStyleId>{72833802-FEF1-4C79-8D5D-14CF1EAF98D9}</a:tableStyleId>
              </a:tblPr>
              <a:tblGrid>
                <a:gridCol w="1603589">
                  <a:extLst>
                    <a:ext uri="{9D8B030D-6E8A-4147-A177-3AD203B41FA5}">
                      <a16:colId xmlns:a16="http://schemas.microsoft.com/office/drawing/2014/main" val="828679728"/>
                    </a:ext>
                  </a:extLst>
                </a:gridCol>
                <a:gridCol w="1652796">
                  <a:extLst>
                    <a:ext uri="{9D8B030D-6E8A-4147-A177-3AD203B41FA5}">
                      <a16:colId xmlns:a16="http://schemas.microsoft.com/office/drawing/2014/main" val="3274554713"/>
                    </a:ext>
                  </a:extLst>
                </a:gridCol>
                <a:gridCol w="1938946">
                  <a:extLst>
                    <a:ext uri="{9D8B030D-6E8A-4147-A177-3AD203B41FA5}">
                      <a16:colId xmlns:a16="http://schemas.microsoft.com/office/drawing/2014/main" val="1833614830"/>
                    </a:ext>
                  </a:extLst>
                </a:gridCol>
                <a:gridCol w="2026564">
                  <a:extLst>
                    <a:ext uri="{9D8B030D-6E8A-4147-A177-3AD203B41FA5}">
                      <a16:colId xmlns:a16="http://schemas.microsoft.com/office/drawing/2014/main" val="2944060622"/>
                    </a:ext>
                  </a:extLst>
                </a:gridCol>
                <a:gridCol w="1607295">
                  <a:extLst>
                    <a:ext uri="{9D8B030D-6E8A-4147-A177-3AD203B41FA5}">
                      <a16:colId xmlns:a16="http://schemas.microsoft.com/office/drawing/2014/main" val="1462533459"/>
                    </a:ext>
                  </a:extLst>
                </a:gridCol>
                <a:gridCol w="1910346">
                  <a:extLst>
                    <a:ext uri="{9D8B030D-6E8A-4147-A177-3AD203B41FA5}">
                      <a16:colId xmlns:a16="http://schemas.microsoft.com/office/drawing/2014/main" val="3002848509"/>
                    </a:ext>
                  </a:extLst>
                </a:gridCol>
              </a:tblGrid>
              <a:tr h="276224">
                <a:tc>
                  <a:txBody>
                    <a:bodyPr/>
                    <a:lstStyle/>
                    <a:p>
                      <a:pPr algn="just">
                        <a:lnSpc>
                          <a:spcPct val="150000"/>
                        </a:lnSpc>
                        <a:spcAft>
                          <a:spcPts val="1000"/>
                        </a:spcAft>
                        <a:buNone/>
                        <a:tabLst>
                          <a:tab pos="3498850" algn="l"/>
                        </a:tabLst>
                      </a:pPr>
                      <a:r>
                        <a:rPr lang="en-IN" sz="1400" dirty="0">
                          <a:effectLst/>
                        </a:rPr>
                        <a:t>Article 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Authors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Objectives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Methodology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Results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Limitations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extLst>
                  <a:ext uri="{0D108BD9-81ED-4DB2-BD59-A6C34878D82A}">
                    <a16:rowId xmlns:a16="http://schemas.microsoft.com/office/drawing/2014/main" val="2170059215"/>
                  </a:ext>
                </a:extLst>
              </a:tr>
              <a:tr h="1498763">
                <a:tc>
                  <a:txBody>
                    <a:bodyPr/>
                    <a:lstStyle/>
                    <a:p>
                      <a:pPr>
                        <a:lnSpc>
                          <a:spcPct val="150000"/>
                        </a:lnSpc>
                        <a:spcAft>
                          <a:spcPts val="1000"/>
                        </a:spcAft>
                        <a:buNone/>
                        <a:tabLst>
                          <a:tab pos="3498850" algn="l"/>
                        </a:tabLst>
                      </a:pPr>
                      <a:r>
                        <a:rPr lang="en-IN" sz="1400" b="0" dirty="0">
                          <a:effectLst/>
                        </a:rPr>
                        <a:t>Prediction of Parkinson's Disease using Machine Learning (2023)s</a:t>
                      </a:r>
                      <a:endParaRPr lang="en-IN"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dirty="0">
                          <a:effectLst/>
                        </a:rPr>
                        <a:t>Naresh Alapati, P. Tanuja, N. Anusha, P. </a:t>
                      </a:r>
                      <a:r>
                        <a:rPr lang="en-IN" sz="1400" dirty="0" err="1">
                          <a:effectLst/>
                        </a:rPr>
                        <a:t>Joharika</a:t>
                      </a:r>
                      <a:r>
                        <a:rPr lang="en-IN" sz="1400" dirty="0">
                          <a:effectLst/>
                        </a:rPr>
                        <a:t>, N. Jenny Jerusha​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a:effectLst/>
                        </a:rPr>
                        <a:t>To evaluate different ML algorithms for predicting Parkinson’s Disease (PD) using speech features.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a:effectLst/>
                        </a:rPr>
                        <a:t>Compared KNN, SVM, RF, and Logistic Regression (LR); RF was used in the proposed system for better accuracy.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a:effectLst/>
                        </a:rPr>
                        <a:t>RF model showed improved accuracy over KNN for early-stage prediction.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dirty="0">
                          <a:effectLst/>
                        </a:rPr>
                        <a:t>Limited dataset, focus only on early detection, and no deep learning approach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extLst>
                  <a:ext uri="{0D108BD9-81ED-4DB2-BD59-A6C34878D82A}">
                    <a16:rowId xmlns:a16="http://schemas.microsoft.com/office/drawing/2014/main" val="3033273378"/>
                  </a:ext>
                </a:extLst>
              </a:tr>
              <a:tr h="1804398">
                <a:tc>
                  <a:txBody>
                    <a:bodyPr/>
                    <a:lstStyle/>
                    <a:p>
                      <a:pPr>
                        <a:lnSpc>
                          <a:spcPct val="150000"/>
                        </a:lnSpc>
                        <a:spcAft>
                          <a:spcPts val="1000"/>
                        </a:spcAft>
                        <a:buNone/>
                        <a:tabLst>
                          <a:tab pos="3498850" algn="l"/>
                        </a:tabLst>
                      </a:pPr>
                      <a:r>
                        <a:rPr lang="en-IN" sz="1400" b="0" dirty="0">
                          <a:effectLst/>
                        </a:rPr>
                        <a:t>Enhancing Parkinson’s Disease Identification using Ensemble Classifier and Data Augmentation (2023)</a:t>
                      </a:r>
                      <a:endParaRPr lang="en-IN"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dirty="0">
                          <a:effectLst/>
                        </a:rPr>
                        <a:t>Mohammed Muzaffar Hussain, D. Weslin, S. Kumari, S. </a:t>
                      </a:r>
                      <a:r>
                        <a:rPr lang="en-IN" sz="1400" dirty="0" err="1">
                          <a:effectLst/>
                        </a:rPr>
                        <a:t>Umamaheswari</a:t>
                      </a:r>
                      <a:r>
                        <a:rPr lang="en-IN" sz="1400" dirty="0">
                          <a:effectLst/>
                        </a:rPr>
                        <a:t>, K. Kamalakannan​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dirty="0">
                          <a:effectLst/>
                        </a:rPr>
                        <a:t>To improve PD detection using an ensemble approach with multiple ML models.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a:effectLst/>
                        </a:rPr>
                        <a:t>Used Random Forest, SVM, and KNN in an ensemble classifier with data augmentation techniques.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dirty="0">
                          <a:effectLst/>
                        </a:rPr>
                        <a:t>Achieved high accuracy in distinguishing PD patients from healthy individuals.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IN" sz="1400">
                          <a:effectLst/>
                        </a:rPr>
                        <a:t>Limited availability of voice data for all patients affected the generalizability.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extLst>
                  <a:ext uri="{0D108BD9-81ED-4DB2-BD59-A6C34878D82A}">
                    <a16:rowId xmlns:a16="http://schemas.microsoft.com/office/drawing/2014/main" val="3603839614"/>
                  </a:ext>
                </a:extLst>
              </a:tr>
              <a:tr h="1394351">
                <a:tc>
                  <a:txBody>
                    <a:bodyPr/>
                    <a:lstStyle/>
                    <a:p>
                      <a:pPr>
                        <a:lnSpc>
                          <a:spcPct val="150000"/>
                        </a:lnSpc>
                        <a:spcAft>
                          <a:spcPts val="1000"/>
                        </a:spcAft>
                        <a:buNone/>
                        <a:tabLst>
                          <a:tab pos="3498850" algn="l"/>
                        </a:tabLst>
                      </a:pPr>
                      <a:r>
                        <a:rPr lang="en-US" sz="1400" b="0" dirty="0">
                          <a:effectLst/>
                        </a:rPr>
                        <a:t>Parkinson's Disease Detection by Machine Learning (2023)</a:t>
                      </a:r>
                      <a:endParaRPr lang="en-IN"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US" sz="1400" dirty="0">
                          <a:effectLst/>
                        </a:rPr>
                        <a:t>Dr. M. Nalini, N. Vijayaraj, A. Mary Joy Kinol, Bommi R. 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US" sz="1400" dirty="0">
                          <a:effectLst/>
                        </a:rPr>
                        <a:t>To develop an ML-based system to analyze speech samples for PD detection.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US" sz="1400" dirty="0">
                          <a:effectLst/>
                        </a:rPr>
                        <a:t>Used SVM with speech features like pitch, jitter, and shimmer for classification.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US" sz="1400" dirty="0">
                          <a:effectLst/>
                        </a:rPr>
                        <a:t>The proposed method performed well on the speech dataset.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nSpc>
                          <a:spcPct val="150000"/>
                        </a:lnSpc>
                        <a:spcAft>
                          <a:spcPts val="1000"/>
                        </a:spcAft>
                        <a:buNone/>
                        <a:tabLst>
                          <a:tab pos="3498850" algn="l"/>
                        </a:tabLst>
                      </a:pPr>
                      <a:r>
                        <a:rPr lang="en-US" sz="1400" dirty="0">
                          <a:effectLst/>
                        </a:rPr>
                        <a:t>Focuses only on speech analysis, no multimodal approach.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extLst>
                  <a:ext uri="{0D108BD9-81ED-4DB2-BD59-A6C34878D82A}">
                    <a16:rowId xmlns:a16="http://schemas.microsoft.com/office/drawing/2014/main" val="1807486738"/>
                  </a:ext>
                </a:extLst>
              </a:tr>
            </a:tbl>
          </a:graphicData>
        </a:graphic>
      </p:graphicFrame>
      <p:pic>
        <p:nvPicPr>
          <p:cNvPr id="2" name="Google Shape;11;p6" descr="Google Shape;11;p6">
            <a:extLst>
              <a:ext uri="{FF2B5EF4-FFF2-40B4-BE49-F238E27FC236}">
                <a16:creationId xmlns:a16="http://schemas.microsoft.com/office/drawing/2014/main" id="{3997973D-D35F-C11A-3EFF-573B134ECCA8}"/>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357827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2D19C-3227-A6F6-B154-7AF88073947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46D1174-E546-9818-CCA9-224E823B1F1F}"/>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4C648EBC-50C8-5B43-C44F-77564F82EB57}"/>
              </a:ext>
            </a:extLst>
          </p:cNvPr>
          <p:cNvSpPr txBox="1"/>
          <p:nvPr/>
        </p:nvSpPr>
        <p:spPr>
          <a:xfrm>
            <a:off x="582650" y="260488"/>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Literature Review </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E202665-CADC-6B56-3955-9A00BD718FE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B138C8F4-ECBD-26F3-FA7A-4489F9C6E37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A3D9EA2B-97CF-3073-3F87-3C855F06B572}"/>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5">
            <a:extLst>
              <a:ext uri="{FF2B5EF4-FFF2-40B4-BE49-F238E27FC236}">
                <a16:creationId xmlns:a16="http://schemas.microsoft.com/office/drawing/2014/main" id="{22AC06E9-62D5-8ACD-5A87-294EED30C2F9}"/>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BBB593D2-7C13-1131-906A-BB8047EB64C7}"/>
              </a:ext>
            </a:extLst>
          </p:cNvPr>
          <p:cNvSpPr>
            <a:spLocks noChangeArrowheads="1"/>
          </p:cNvSpPr>
          <p:nvPr/>
        </p:nvSpPr>
        <p:spPr bwMode="auto">
          <a:xfrm>
            <a:off x="6096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EADB7E56-2F50-AECD-0D98-2FC717105507}"/>
              </a:ext>
            </a:extLst>
          </p:cNvPr>
          <p:cNvSpPr txBox="1"/>
          <p:nvPr/>
        </p:nvSpPr>
        <p:spPr>
          <a:xfrm>
            <a:off x="402772" y="6411724"/>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graphicFrame>
        <p:nvGraphicFramePr>
          <p:cNvPr id="12" name="Table 11">
            <a:extLst>
              <a:ext uri="{FF2B5EF4-FFF2-40B4-BE49-F238E27FC236}">
                <a16:creationId xmlns:a16="http://schemas.microsoft.com/office/drawing/2014/main" id="{8ECA2933-921C-93F6-E5F6-B6C2D6339181}"/>
              </a:ext>
            </a:extLst>
          </p:cNvPr>
          <p:cNvGraphicFramePr>
            <a:graphicFrameLocks noGrp="1"/>
          </p:cNvGraphicFramePr>
          <p:nvPr>
            <p:extLst>
              <p:ext uri="{D42A27DB-BD31-4B8C-83A1-F6EECF244321}">
                <p14:modId xmlns:p14="http://schemas.microsoft.com/office/powerpoint/2010/main" val="3613943650"/>
              </p:ext>
            </p:extLst>
          </p:nvPr>
        </p:nvGraphicFramePr>
        <p:xfrm>
          <a:off x="737118" y="1746589"/>
          <a:ext cx="10636899" cy="4158577"/>
        </p:xfrm>
        <a:graphic>
          <a:graphicData uri="http://schemas.openxmlformats.org/drawingml/2006/table">
            <a:tbl>
              <a:tblPr firstRow="1" bandRow="1">
                <a:tableStyleId>{72833802-FEF1-4C79-8D5D-14CF1EAF98D9}</a:tableStyleId>
              </a:tblPr>
              <a:tblGrid>
                <a:gridCol w="1516952">
                  <a:extLst>
                    <a:ext uri="{9D8B030D-6E8A-4147-A177-3AD203B41FA5}">
                      <a16:colId xmlns:a16="http://schemas.microsoft.com/office/drawing/2014/main" val="2154127231"/>
                    </a:ext>
                  </a:extLst>
                </a:gridCol>
                <a:gridCol w="1649902">
                  <a:extLst>
                    <a:ext uri="{9D8B030D-6E8A-4147-A177-3AD203B41FA5}">
                      <a16:colId xmlns:a16="http://schemas.microsoft.com/office/drawing/2014/main" val="38721511"/>
                    </a:ext>
                  </a:extLst>
                </a:gridCol>
                <a:gridCol w="1935551">
                  <a:extLst>
                    <a:ext uri="{9D8B030D-6E8A-4147-A177-3AD203B41FA5}">
                      <a16:colId xmlns:a16="http://schemas.microsoft.com/office/drawing/2014/main" val="1919993869"/>
                    </a:ext>
                  </a:extLst>
                </a:gridCol>
                <a:gridCol w="2023015">
                  <a:extLst>
                    <a:ext uri="{9D8B030D-6E8A-4147-A177-3AD203B41FA5}">
                      <a16:colId xmlns:a16="http://schemas.microsoft.com/office/drawing/2014/main" val="1944153633"/>
                    </a:ext>
                  </a:extLst>
                </a:gridCol>
                <a:gridCol w="1757323">
                  <a:extLst>
                    <a:ext uri="{9D8B030D-6E8A-4147-A177-3AD203B41FA5}">
                      <a16:colId xmlns:a16="http://schemas.microsoft.com/office/drawing/2014/main" val="2556192465"/>
                    </a:ext>
                  </a:extLst>
                </a:gridCol>
                <a:gridCol w="1754156">
                  <a:extLst>
                    <a:ext uri="{9D8B030D-6E8A-4147-A177-3AD203B41FA5}">
                      <a16:colId xmlns:a16="http://schemas.microsoft.com/office/drawing/2014/main" val="3356562427"/>
                    </a:ext>
                  </a:extLst>
                </a:gridCol>
              </a:tblGrid>
              <a:tr h="380834">
                <a:tc>
                  <a:txBody>
                    <a:bodyPr/>
                    <a:lstStyle/>
                    <a:p>
                      <a:pPr algn="just">
                        <a:lnSpc>
                          <a:spcPct val="150000"/>
                        </a:lnSpc>
                        <a:spcAft>
                          <a:spcPts val="1000"/>
                        </a:spcAft>
                        <a:buNone/>
                        <a:tabLst>
                          <a:tab pos="3498850" algn="l"/>
                        </a:tabLst>
                      </a:pPr>
                      <a:r>
                        <a:rPr lang="en-IN" sz="1400" dirty="0">
                          <a:effectLst/>
                        </a:rPr>
                        <a:t>Article 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dirty="0">
                          <a:effectLst/>
                        </a:rPr>
                        <a:t>Authors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a:effectLst/>
                        </a:rPr>
                        <a:t>Objectives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dirty="0">
                          <a:effectLst/>
                        </a:rPr>
                        <a:t>Methodology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dirty="0">
                          <a:effectLst/>
                        </a:rPr>
                        <a:t>Results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tc>
                  <a:txBody>
                    <a:bodyPr/>
                    <a:lstStyle/>
                    <a:p>
                      <a:pPr algn="just">
                        <a:lnSpc>
                          <a:spcPct val="150000"/>
                        </a:lnSpc>
                        <a:spcAft>
                          <a:spcPts val="1000"/>
                        </a:spcAft>
                        <a:buNone/>
                        <a:tabLst>
                          <a:tab pos="3498850" algn="l"/>
                        </a:tabLst>
                      </a:pPr>
                      <a:r>
                        <a:rPr lang="en-IN" sz="1400" dirty="0">
                          <a:effectLst/>
                        </a:rPr>
                        <a:t>Limitations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317" marR="23317" marT="0" marB="0"/>
                </a:tc>
                <a:extLst>
                  <a:ext uri="{0D108BD9-81ED-4DB2-BD59-A6C34878D82A}">
                    <a16:rowId xmlns:a16="http://schemas.microsoft.com/office/drawing/2014/main" val="3010131710"/>
                  </a:ext>
                </a:extLst>
              </a:tr>
              <a:tr h="1047787">
                <a:tc>
                  <a:txBody>
                    <a:bodyPr/>
                    <a:lstStyle/>
                    <a:p>
                      <a:pPr>
                        <a:lnSpc>
                          <a:spcPct val="150000"/>
                        </a:lnSpc>
                        <a:spcAft>
                          <a:spcPts val="1000"/>
                        </a:spcAft>
                        <a:buNone/>
                        <a:tabLst>
                          <a:tab pos="3498850" algn="l"/>
                        </a:tabLst>
                      </a:pPr>
                      <a:r>
                        <a:rPr lang="en-US" sz="1400" dirty="0">
                          <a:effectLst/>
                        </a:rPr>
                        <a:t>Detecting Parkinson’s Disease using Machine Learning (2023)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a:effectLst/>
                        </a:rPr>
                        <a:t>Nancy Deborah R., Vinora A., Alwyn Rajiv S., Ajitha E., Sivakarthi 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To compare different supervised learning methods for PD classification.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Used KNN, SVM, and Logistic Regression on speech datasets.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a:effectLst/>
                        </a:rPr>
                        <a:t>SVM achieved the highest accuracy among the tested models.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No hybrid or deep learning models considered.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extLst>
                  <a:ext uri="{0D108BD9-81ED-4DB2-BD59-A6C34878D82A}">
                    <a16:rowId xmlns:a16="http://schemas.microsoft.com/office/drawing/2014/main" val="3949909792"/>
                  </a:ext>
                </a:extLst>
              </a:tr>
              <a:tr h="2120443">
                <a:tc>
                  <a:txBody>
                    <a:bodyPr/>
                    <a:lstStyle/>
                    <a:p>
                      <a:pPr>
                        <a:lnSpc>
                          <a:spcPct val="150000"/>
                        </a:lnSpc>
                        <a:spcAft>
                          <a:spcPts val="1000"/>
                        </a:spcAft>
                        <a:buNone/>
                        <a:tabLst>
                          <a:tab pos="3498850" algn="l"/>
                        </a:tabLst>
                      </a:pPr>
                      <a:r>
                        <a:rPr lang="en-US" sz="1400" dirty="0">
                          <a:effectLst/>
                        </a:rPr>
                        <a:t>Detection of Parkinson’s Disease using Multiclass Machine Learning Approach (2024)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IN" sz="1400" dirty="0">
                          <a:effectLst/>
                        </a:rPr>
                        <a:t> </a:t>
                      </a:r>
                      <a:r>
                        <a:rPr lang="en-US" sz="1400" dirty="0">
                          <a:effectLst/>
                        </a:rPr>
                        <a:t>Saravanan Srinivasan, Parthasarathy </a:t>
                      </a:r>
                      <a:r>
                        <a:rPr lang="en-US" sz="1400" dirty="0" err="1">
                          <a:effectLst/>
                        </a:rPr>
                        <a:t>Ramadass</a:t>
                      </a:r>
                      <a:r>
                        <a:rPr lang="en-US" sz="1400" dirty="0">
                          <a:effectLst/>
                        </a:rPr>
                        <a:t>, Sandeep Kumar Mathivanan, Karthikeyan </a:t>
                      </a:r>
                      <a:r>
                        <a:rPr lang="en-US" sz="1400" dirty="0" err="1">
                          <a:effectLst/>
                        </a:rPr>
                        <a:t>Panneer</a:t>
                      </a:r>
                      <a:r>
                        <a:rPr lang="en-US" sz="1400" dirty="0">
                          <a:effectLst/>
                        </a:rPr>
                        <a:t> Selvam, Basu Dev </a:t>
                      </a:r>
                      <a:r>
                        <a:rPr lang="en-US" sz="1400" dirty="0" err="1">
                          <a:effectLst/>
                        </a:rPr>
                        <a:t>Shivahare</a:t>
                      </a:r>
                      <a:r>
                        <a:rPr lang="en-US" sz="1400" dirty="0">
                          <a:effectLst/>
                        </a:rPr>
                        <a:t>, Mohd Asif Shah​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To use ML and DL techniques for classifying PD using voice features.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Applied KNN, Feed-Forward Neural Network (FNN), and Kernel SVM with hyperparameter tuning.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FNN achieved 99.11% accuracy, KSVM achieved 95.89% accuracy.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tc>
                  <a:txBody>
                    <a:bodyPr/>
                    <a:lstStyle/>
                    <a:p>
                      <a:pPr>
                        <a:lnSpc>
                          <a:spcPct val="150000"/>
                        </a:lnSpc>
                        <a:spcAft>
                          <a:spcPts val="1000"/>
                        </a:spcAft>
                        <a:buNone/>
                        <a:tabLst>
                          <a:tab pos="3498850" algn="l"/>
                        </a:tabLst>
                      </a:pPr>
                      <a:r>
                        <a:rPr lang="en-US" sz="1400" dirty="0">
                          <a:effectLst/>
                        </a:rPr>
                        <a:t>Requires larger datasets for validation, class imbalance addressed via SMOTE.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0523" marR="30523" marT="0" marB="0"/>
                </a:tc>
                <a:extLst>
                  <a:ext uri="{0D108BD9-81ED-4DB2-BD59-A6C34878D82A}">
                    <a16:rowId xmlns:a16="http://schemas.microsoft.com/office/drawing/2014/main" val="2740087108"/>
                  </a:ext>
                </a:extLst>
              </a:tr>
            </a:tbl>
          </a:graphicData>
        </a:graphic>
      </p:graphicFrame>
      <p:pic>
        <p:nvPicPr>
          <p:cNvPr id="2" name="Google Shape;11;p6" descr="Google Shape;11;p6">
            <a:extLst>
              <a:ext uri="{FF2B5EF4-FFF2-40B4-BE49-F238E27FC236}">
                <a16:creationId xmlns:a16="http://schemas.microsoft.com/office/drawing/2014/main" id="{04773FE1-F11D-E7A6-4BD4-867404AFB088}"/>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04673789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38950-BF11-2BF5-47D4-80F608BE832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1FF4BF0-E4EE-7CBC-41CB-9CDE93760038}"/>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8454E28D-69E1-01C0-2849-80FAABCD5E9D}"/>
              </a:ext>
            </a:extLst>
          </p:cNvPr>
          <p:cNvSpPr txBox="1"/>
          <p:nvPr/>
        </p:nvSpPr>
        <p:spPr>
          <a:xfrm>
            <a:off x="727616" y="260488"/>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P</a:t>
            </a:r>
            <a:r>
              <a:rPr lang="en-IN" sz="5000" dirty="0" err="1">
                <a:solidFill>
                  <a:schemeClr val="tx1">
                    <a:lumMod val="10000"/>
                    <a:lumOff val="90000"/>
                  </a:schemeClr>
                </a:solidFill>
                <a:latin typeface="Times New Roman" panose="02020603050405020304" pitchFamily="18" charset="0"/>
                <a:cs typeface="Times New Roman" panose="02020603050405020304" pitchFamily="18" charset="0"/>
              </a:rPr>
              <a:t>roblem</a:t>
            </a:r>
            <a:r>
              <a:rPr lang="en-IN" sz="5000" dirty="0">
                <a:solidFill>
                  <a:schemeClr val="tx1">
                    <a:lumMod val="10000"/>
                    <a:lumOff val="90000"/>
                  </a:schemeClr>
                </a:solidFill>
                <a:latin typeface="Times New Roman" panose="02020603050405020304" pitchFamily="18" charset="0"/>
                <a:cs typeface="Times New Roman" panose="02020603050405020304" pitchFamily="18" charset="0"/>
              </a:rPr>
              <a:t> Identification</a:t>
            </a:r>
          </a:p>
        </p:txBody>
      </p:sp>
      <p:sp>
        <p:nvSpPr>
          <p:cNvPr id="8" name="TextBox 7">
            <a:extLst>
              <a:ext uri="{FF2B5EF4-FFF2-40B4-BE49-F238E27FC236}">
                <a16:creationId xmlns:a16="http://schemas.microsoft.com/office/drawing/2014/main" id="{695321CB-F412-4D8F-2984-E2B43EC19794}"/>
              </a:ext>
            </a:extLst>
          </p:cNvPr>
          <p:cNvSpPr txBox="1"/>
          <p:nvPr/>
        </p:nvSpPr>
        <p:spPr>
          <a:xfrm>
            <a:off x="763469" y="1802272"/>
            <a:ext cx="10665062"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Late Diagnosis: </a:t>
            </a:r>
            <a:r>
              <a:rPr lang="en-US" sz="2400" i="0" dirty="0">
                <a:effectLst/>
                <a:latin typeface="Times New Roman" panose="02020603050405020304" pitchFamily="18" charset="0"/>
                <a:cs typeface="Times New Roman" panose="02020603050405020304" pitchFamily="18" charset="0"/>
              </a:rPr>
              <a:t>PD is usually diagnosed after extensive neurodegeneration, restricting the effectiveness of treatment.</a:t>
            </a:r>
          </a:p>
          <a:p>
            <a:pPr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Subjective &amp; Expensive Diagnosis: </a:t>
            </a:r>
            <a:r>
              <a:rPr lang="en-US" sz="2400" i="0" dirty="0">
                <a:effectLst/>
                <a:latin typeface="Times New Roman" panose="02020603050405020304" pitchFamily="18" charset="0"/>
                <a:cs typeface="Times New Roman" panose="02020603050405020304" pitchFamily="18" charset="0"/>
              </a:rPr>
              <a:t>The conventional approaches are based on neurologists and costly imaging methods such as MRI &amp; </a:t>
            </a:r>
            <a:r>
              <a:rPr lang="en-US" sz="2400" i="0" dirty="0" err="1">
                <a:effectLst/>
                <a:latin typeface="Times New Roman" panose="02020603050405020304" pitchFamily="18" charset="0"/>
                <a:cs typeface="Times New Roman" panose="02020603050405020304" pitchFamily="18" charset="0"/>
              </a:rPr>
              <a:t>DaTscan</a:t>
            </a:r>
            <a:r>
              <a:rPr lang="en-US" sz="2400" i="0" dirty="0">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Underutilization of Voice Biomarkers: </a:t>
            </a:r>
            <a:r>
              <a:rPr lang="en-US" sz="2400" i="0" dirty="0">
                <a:effectLst/>
                <a:latin typeface="Times New Roman" panose="02020603050405020304" pitchFamily="18" charset="0"/>
                <a:cs typeface="Times New Roman" panose="02020603050405020304" pitchFamily="18" charset="0"/>
              </a:rPr>
              <a:t>90% of patients with PD have voice impairments, and voice-based detection is seldom utilized.</a:t>
            </a:r>
          </a:p>
          <a:p>
            <a:pPr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Limitations of ML Models: </a:t>
            </a:r>
            <a:r>
              <a:rPr lang="en-US" sz="2400" i="0" dirty="0">
                <a:effectLst/>
                <a:latin typeface="Times New Roman" panose="02020603050405020304" pitchFamily="18" charset="0"/>
                <a:cs typeface="Times New Roman" panose="02020603050405020304" pitchFamily="18" charset="0"/>
              </a:rPr>
              <a:t>Current models target either feature selection or time-series analysis but without a holistic approach.</a:t>
            </a:r>
          </a:p>
          <a:p>
            <a:pPr algn="jus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Lack of Early Screening Programs:</a:t>
            </a:r>
            <a:r>
              <a:rPr lang="en-US" sz="2400" i="0" dirty="0">
                <a:effectLst/>
                <a:latin typeface="Times New Roman" panose="02020603050405020304" pitchFamily="18" charset="0"/>
                <a:cs typeface="Times New Roman" panose="02020603050405020304" pitchFamily="18" charset="0"/>
              </a:rPr>
              <a:t> There are few large-scale screening programs for Parkinson's, resulting in delayed diagnosis, particularly in disadvantaged areas.</a:t>
            </a:r>
          </a:p>
        </p:txBody>
      </p:sp>
      <p:sp>
        <p:nvSpPr>
          <p:cNvPr id="2" name="TextBox 1">
            <a:extLst>
              <a:ext uri="{FF2B5EF4-FFF2-40B4-BE49-F238E27FC236}">
                <a16:creationId xmlns:a16="http://schemas.microsoft.com/office/drawing/2014/main" id="{CA419E50-5F9F-ED4C-747D-79B96BDAEB61}"/>
              </a:ext>
            </a:extLst>
          </p:cNvPr>
          <p:cNvSpPr txBox="1"/>
          <p:nvPr/>
        </p:nvSpPr>
        <p:spPr>
          <a:xfrm>
            <a:off x="534955" y="6411724"/>
            <a:ext cx="615042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300" dirty="0">
                <a:solidFill>
                  <a:schemeClr val="tx2">
                    <a:lumMod val="75000"/>
                  </a:schemeClr>
                </a:solidFill>
              </a:rPr>
              <a:t>CSE, GST, Visakhapatnam </a:t>
            </a:r>
          </a:p>
        </p:txBody>
      </p:sp>
      <p:pic>
        <p:nvPicPr>
          <p:cNvPr id="3" name="Google Shape;11;p6" descr="Google Shape;11;p6">
            <a:extLst>
              <a:ext uri="{FF2B5EF4-FFF2-40B4-BE49-F238E27FC236}">
                <a16:creationId xmlns:a16="http://schemas.microsoft.com/office/drawing/2014/main" id="{E7A6856E-0101-9274-8567-EAEB1976661E}"/>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26057686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E0040-A80E-8853-EFB8-25E5E2760D4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C5A6B00-96EF-65B6-80D6-15A4CE663D54}"/>
              </a:ext>
            </a:extLst>
          </p:cNvPr>
          <p:cNvSpPr/>
          <p:nvPr/>
        </p:nvSpPr>
        <p:spPr>
          <a:xfrm>
            <a:off x="42823" y="-27683"/>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906E9ADF-867B-3B94-64EB-12AEAC5A3AED}"/>
              </a:ext>
            </a:extLst>
          </p:cNvPr>
          <p:cNvSpPr txBox="1"/>
          <p:nvPr/>
        </p:nvSpPr>
        <p:spPr>
          <a:xfrm>
            <a:off x="582650" y="168162"/>
            <a:ext cx="60941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K</a:t>
            </a:r>
            <a:r>
              <a:rPr lang="en-IN" sz="5000" dirty="0">
                <a:solidFill>
                  <a:schemeClr val="tx1">
                    <a:lumMod val="10000"/>
                    <a:lumOff val="90000"/>
                  </a:schemeClr>
                </a:solidFill>
                <a:latin typeface="Times New Roman" panose="02020603050405020304" pitchFamily="18" charset="0"/>
                <a:cs typeface="Times New Roman" panose="02020603050405020304" pitchFamily="18" charset="0"/>
              </a:rPr>
              <a:t>ey Objectives</a:t>
            </a:r>
          </a:p>
        </p:txBody>
      </p:sp>
      <p:sp>
        <p:nvSpPr>
          <p:cNvPr id="7" name="TextBox 6">
            <a:extLst>
              <a:ext uri="{FF2B5EF4-FFF2-40B4-BE49-F238E27FC236}">
                <a16:creationId xmlns:a16="http://schemas.microsoft.com/office/drawing/2014/main" id="{82B3A5B7-A0B4-4CD4-BD3E-9B7746370021}"/>
              </a:ext>
            </a:extLst>
          </p:cNvPr>
          <p:cNvSpPr txBox="1"/>
          <p:nvPr/>
        </p:nvSpPr>
        <p:spPr>
          <a:xfrm>
            <a:off x="553260" y="6457890"/>
            <a:ext cx="615292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sp>
        <p:nvSpPr>
          <p:cNvPr id="3" name="TextBox 2">
            <a:extLst>
              <a:ext uri="{FF2B5EF4-FFF2-40B4-BE49-F238E27FC236}">
                <a16:creationId xmlns:a16="http://schemas.microsoft.com/office/drawing/2014/main" id="{383EFAF0-BA09-8D67-C365-75ECD7FC8A05}"/>
              </a:ext>
            </a:extLst>
          </p:cNvPr>
          <p:cNvSpPr txBox="1"/>
          <p:nvPr/>
        </p:nvSpPr>
        <p:spPr>
          <a:xfrm>
            <a:off x="1380931" y="1499805"/>
            <a:ext cx="9078685" cy="4653646"/>
          </a:xfrm>
          <a:prstGeom prst="rect">
            <a:avLst/>
          </a:prstGeom>
          <a:noFill/>
        </p:spPr>
        <p:txBody>
          <a:bodyPr wrap="square">
            <a:spAutoFit/>
          </a:bodyPr>
          <a:lstStyle/>
          <a:p>
            <a:pPr algn="just">
              <a:lnSpc>
                <a:spcPct val="150000"/>
              </a:lnSpc>
            </a:pPr>
            <a:r>
              <a:rPr lang="en-IN" sz="2000" b="0" i="0" dirty="0">
                <a:effectLst/>
                <a:latin typeface="Times New Roman" panose="02020603050405020304" pitchFamily="18" charset="0"/>
                <a:cs typeface="Times New Roman" panose="02020603050405020304" pitchFamily="18" charset="0"/>
              </a:rPr>
              <a:t>✅ Build a Hybrid ML Model – Integrate LSTM for voice feature extraction and XGBoost for classification.</a:t>
            </a:r>
          </a:p>
          <a:p>
            <a:pPr algn="just">
              <a:lnSpc>
                <a:spcPct val="150000"/>
              </a:lnSpc>
            </a:pPr>
            <a:r>
              <a:rPr lang="en-IN" sz="2000" b="0" i="0" dirty="0">
                <a:effectLst/>
                <a:latin typeface="Times New Roman" panose="02020603050405020304" pitchFamily="18" charset="0"/>
                <a:cs typeface="Times New Roman" panose="02020603050405020304" pitchFamily="18" charset="0"/>
              </a:rPr>
              <a:t>✅ Improve Accuracy with Feature Selection – Pinpoint important vocal parameters such as jitter, shimmer, and fundamental frequency.</a:t>
            </a:r>
          </a:p>
          <a:p>
            <a:pPr algn="just">
              <a:lnSpc>
                <a:spcPct val="150000"/>
              </a:lnSpc>
            </a:pPr>
            <a:r>
              <a:rPr lang="en-IN" sz="2000" b="0" i="0" dirty="0">
                <a:effectLst/>
                <a:latin typeface="Times New Roman" panose="02020603050405020304" pitchFamily="18" charset="0"/>
                <a:cs typeface="Times New Roman" panose="02020603050405020304" pitchFamily="18" charset="0"/>
              </a:rPr>
              <a:t>✅ Refine Model Performance – Leverage standardization, SMOTE for class balancing, and hyperparameter tuning.</a:t>
            </a:r>
          </a:p>
          <a:p>
            <a:pPr algn="just">
              <a:lnSpc>
                <a:spcPct val="150000"/>
              </a:lnSpc>
            </a:pPr>
            <a:r>
              <a:rPr lang="en-IN" sz="2000" b="0" i="0" dirty="0">
                <a:effectLst/>
                <a:latin typeface="Times New Roman" panose="02020603050405020304" pitchFamily="18" charset="0"/>
                <a:cs typeface="Times New Roman" panose="02020603050405020304" pitchFamily="18" charset="0"/>
              </a:rPr>
              <a:t>✅ Develop a User-Friendly Web App – Support voice input analysis with straightforward diagnostic results.</a:t>
            </a:r>
          </a:p>
          <a:p>
            <a:pPr algn="just">
              <a:lnSpc>
                <a:spcPct val="150000"/>
              </a:lnSpc>
            </a:pPr>
            <a:r>
              <a:rPr lang="en-IN" sz="2000" b="0" i="0" dirty="0">
                <a:effectLst/>
                <a:latin typeface="Times New Roman" panose="02020603050405020304" pitchFamily="18" charset="0"/>
                <a:cs typeface="Times New Roman" panose="02020603050405020304" pitchFamily="18" charset="0"/>
              </a:rPr>
              <a:t>✅ Make it Scalable &amp; Accessible Remotely – Scale the model for telemedicine use and early detection.</a:t>
            </a:r>
          </a:p>
        </p:txBody>
      </p:sp>
      <p:pic>
        <p:nvPicPr>
          <p:cNvPr id="2" name="Google Shape;11;p6" descr="Google Shape;11;p6">
            <a:extLst>
              <a:ext uri="{FF2B5EF4-FFF2-40B4-BE49-F238E27FC236}">
                <a16:creationId xmlns:a16="http://schemas.microsoft.com/office/drawing/2014/main" id="{6840F2B7-BFF6-2C01-4799-A616A1D945FF}"/>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7075746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B75ED-C891-2A4C-DC7E-EB2107F2E94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6AAC88F-8D05-7953-9FC5-52ADC2BB861C}"/>
              </a:ext>
            </a:extLst>
          </p:cNvPr>
          <p:cNvSpPr/>
          <p:nvPr/>
        </p:nvSpPr>
        <p:spPr>
          <a:xfrm>
            <a:off x="0" y="0"/>
            <a:ext cx="12192000" cy="1382751"/>
          </a:xfrm>
          <a:prstGeom prst="rect">
            <a:avLst/>
          </a:prstGeom>
          <a:solidFill>
            <a:schemeClr val="accent2">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282828"/>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AB9C1A64-36D8-9586-AD2C-063AB130F16F}"/>
              </a:ext>
            </a:extLst>
          </p:cNvPr>
          <p:cNvSpPr txBox="1"/>
          <p:nvPr/>
        </p:nvSpPr>
        <p:spPr>
          <a:xfrm>
            <a:off x="630041" y="197165"/>
            <a:ext cx="9386540"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0" dirty="0">
                <a:solidFill>
                  <a:schemeClr val="tx1">
                    <a:lumMod val="10000"/>
                    <a:lumOff val="90000"/>
                  </a:schemeClr>
                </a:solidFill>
                <a:latin typeface="Times New Roman" panose="02020603050405020304" pitchFamily="18" charset="0"/>
                <a:cs typeface="Times New Roman" panose="02020603050405020304" pitchFamily="18" charset="0"/>
              </a:rPr>
              <a:t>Existing System</a:t>
            </a:r>
            <a:endParaRPr lang="en-IN" sz="5000" dirty="0">
              <a:solidFill>
                <a:schemeClr val="tx1">
                  <a:lumMod val="10000"/>
                  <a:lumOff val="9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435B8BC-1850-6B6F-EAFB-5294B86D94E1}"/>
              </a:ext>
            </a:extLst>
          </p:cNvPr>
          <p:cNvSpPr txBox="1"/>
          <p:nvPr/>
        </p:nvSpPr>
        <p:spPr>
          <a:xfrm>
            <a:off x="630041" y="6407431"/>
            <a:ext cx="615188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dirty="0">
                <a:solidFill>
                  <a:schemeClr val="tx2">
                    <a:lumMod val="75000"/>
                  </a:schemeClr>
                </a:solidFill>
              </a:rPr>
              <a:t>CSE, GST, Visakhapatnam </a:t>
            </a:r>
          </a:p>
        </p:txBody>
      </p:sp>
      <p:sp>
        <p:nvSpPr>
          <p:cNvPr id="2" name="TextBox 1">
            <a:extLst>
              <a:ext uri="{FF2B5EF4-FFF2-40B4-BE49-F238E27FC236}">
                <a16:creationId xmlns:a16="http://schemas.microsoft.com/office/drawing/2014/main" id="{F0E6F8BD-845C-C94E-3689-678E7D5AB0E5}"/>
              </a:ext>
            </a:extLst>
          </p:cNvPr>
          <p:cNvSpPr txBox="1"/>
          <p:nvPr/>
        </p:nvSpPr>
        <p:spPr>
          <a:xfrm>
            <a:off x="823720" y="1747867"/>
            <a:ext cx="10475652"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buNone/>
            </a:pPr>
            <a:r>
              <a:rPr lang="en-US" b="0" i="0" dirty="0">
                <a:effectLst/>
                <a:latin typeface="Times New Roman" panose="02020603050405020304" pitchFamily="18" charset="0"/>
                <a:cs typeface="Times New Roman" panose="02020603050405020304" pitchFamily="18" charset="0"/>
              </a:rPr>
              <a:t>Current methods for diagnosing Parkinson's Disease (PD) rely on clinical examinations and machine learning models, but they have significant drawbacks:</a:t>
            </a:r>
          </a:p>
          <a:p>
            <a:pPr algn="just">
              <a:buNone/>
            </a:pPr>
            <a:r>
              <a:rPr lang="en-US" b="0" i="0" dirty="0">
                <a:effectLst/>
                <a:latin typeface="Times New Roman" panose="02020603050405020304" pitchFamily="18" charset="0"/>
                <a:cs typeface="Times New Roman" panose="02020603050405020304" pitchFamily="18" charset="0"/>
              </a:rPr>
              <a:t>Clinical Diagnosis – Based on neurological tests and patient history, leading to late detection.</a:t>
            </a:r>
          </a:p>
          <a:p>
            <a:pPr algn="just">
              <a:buNone/>
            </a:pPr>
            <a:r>
              <a:rPr lang="en-US" b="0" i="0" dirty="0">
                <a:effectLst/>
                <a:latin typeface="Times New Roman" panose="02020603050405020304" pitchFamily="18" charset="0"/>
                <a:cs typeface="Times New Roman" panose="02020603050405020304" pitchFamily="18" charset="0"/>
              </a:rPr>
              <a:t>Neuroimaging Techniques – MRI and </a:t>
            </a:r>
            <a:r>
              <a:rPr lang="en-US" b="0" i="0" dirty="0" err="1">
                <a:effectLst/>
                <a:latin typeface="Times New Roman" panose="02020603050405020304" pitchFamily="18" charset="0"/>
                <a:cs typeface="Times New Roman" panose="02020603050405020304" pitchFamily="18" charset="0"/>
              </a:rPr>
              <a:t>DaTscan</a:t>
            </a:r>
            <a:r>
              <a:rPr lang="en-US" b="0" i="0" dirty="0">
                <a:effectLst/>
                <a:latin typeface="Times New Roman" panose="02020603050405020304" pitchFamily="18" charset="0"/>
                <a:cs typeface="Times New Roman" panose="02020603050405020304" pitchFamily="18" charset="0"/>
              </a:rPr>
              <a:t> provide detailed brain imaging but are expensive and not easily accessible.</a:t>
            </a:r>
          </a:p>
          <a:p>
            <a:pPr algn="just">
              <a:buNone/>
            </a:pPr>
            <a:r>
              <a:rPr lang="en-US" b="0" i="0" dirty="0">
                <a:effectLst/>
                <a:latin typeface="Times New Roman" panose="02020603050405020304" pitchFamily="18" charset="0"/>
                <a:cs typeface="Times New Roman" panose="02020603050405020304" pitchFamily="18" charset="0"/>
              </a:rPr>
              <a:t>Machine Learning Approaches –</a:t>
            </a:r>
          </a:p>
          <a:p>
            <a:pPr algn="just">
              <a:buNone/>
            </a:pPr>
            <a:r>
              <a:rPr lang="en-US" b="0" i="0" dirty="0">
                <a:effectLst/>
                <a:latin typeface="Times New Roman" panose="02020603050405020304" pitchFamily="18" charset="0"/>
                <a:cs typeface="Times New Roman" panose="02020603050405020304" pitchFamily="18" charset="0"/>
              </a:rPr>
              <a:t>Use independent models like SVM, RF, and KNN, which do not consider time-dependent changes in voice.</a:t>
            </a:r>
          </a:p>
          <a:p>
            <a:pPr algn="just">
              <a:buNone/>
            </a:pPr>
            <a:r>
              <a:rPr lang="en-US" b="0" i="0" dirty="0">
                <a:effectLst/>
                <a:latin typeface="Times New Roman" panose="02020603050405020304" pitchFamily="18" charset="0"/>
                <a:cs typeface="Times New Roman" panose="02020603050405020304" pitchFamily="18" charset="0"/>
              </a:rPr>
              <a:t>Feature-based models focus on extracted vocal features but ignore sequential patterns in speech.</a:t>
            </a:r>
          </a:p>
          <a:p>
            <a:pPr algn="just">
              <a:buNone/>
            </a:pPr>
            <a:endParaRPr lang="en-US" b="0" i="0" dirty="0">
              <a:effectLst/>
              <a:latin typeface="Times New Roman" panose="02020603050405020304" pitchFamily="18" charset="0"/>
              <a:cs typeface="Times New Roman" panose="02020603050405020304" pitchFamily="18" charset="0"/>
            </a:endParaRPr>
          </a:p>
          <a:p>
            <a:pPr algn="just">
              <a:buNone/>
            </a:pP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Drawbacks:</a:t>
            </a:r>
            <a:endParaRPr lang="en-US"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Late Diagnosis – PD is detected only after visible symptoms appear.</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High Cost &amp; Invasiveness – MRI and </a:t>
            </a:r>
            <a:r>
              <a:rPr lang="en-US" b="1" i="0" dirty="0" err="1">
                <a:effectLst/>
                <a:latin typeface="Times New Roman" panose="02020603050405020304" pitchFamily="18" charset="0"/>
                <a:cs typeface="Times New Roman" panose="02020603050405020304" pitchFamily="18" charset="0"/>
              </a:rPr>
              <a:t>DaTscan</a:t>
            </a:r>
            <a:r>
              <a:rPr lang="en-US" b="1" i="0" dirty="0">
                <a:effectLst/>
                <a:latin typeface="Times New Roman" panose="02020603050405020304" pitchFamily="18" charset="0"/>
                <a:cs typeface="Times New Roman" panose="02020603050405020304" pitchFamily="18" charset="0"/>
              </a:rPr>
              <a:t> are costly and not widely available.</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Lack of Sequential Analysis – Most ML models analyze voice features statically.</a:t>
            </a: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No Real-Time Accessibility – Limited implementation in easy-to-use interfaces.</a:t>
            </a:r>
          </a:p>
        </p:txBody>
      </p:sp>
      <p:pic>
        <p:nvPicPr>
          <p:cNvPr id="4" name="Google Shape;11;p6" descr="Google Shape;11;p6">
            <a:extLst>
              <a:ext uri="{FF2B5EF4-FFF2-40B4-BE49-F238E27FC236}">
                <a16:creationId xmlns:a16="http://schemas.microsoft.com/office/drawing/2014/main" id="{D86E27DC-36F8-8CF8-2345-B92DDF07A3EB}"/>
              </a:ext>
            </a:extLst>
          </p:cNvPr>
          <p:cNvPicPr>
            <a:picLocks noChangeAspect="1"/>
          </p:cNvPicPr>
          <p:nvPr/>
        </p:nvPicPr>
        <p:blipFill>
          <a:blip r:embed="rId2"/>
          <a:stretch>
            <a:fillRect/>
          </a:stretch>
        </p:blipFill>
        <p:spPr>
          <a:xfrm>
            <a:off x="11056776" y="6407431"/>
            <a:ext cx="1051327" cy="450569"/>
          </a:xfrm>
          <a:prstGeom prst="rect">
            <a:avLst/>
          </a:prstGeom>
          <a:ln w="12700">
            <a:miter lim="400000"/>
          </a:ln>
        </p:spPr>
      </p:pic>
    </p:spTree>
    <p:extLst>
      <p:ext uri="{BB962C8B-B14F-4D97-AF65-F5344CB8AC3E}">
        <p14:creationId xmlns:p14="http://schemas.microsoft.com/office/powerpoint/2010/main" val="1868790507"/>
      </p:ext>
    </p:extLst>
  </p:cSld>
  <p:clrMapOvr>
    <a:masterClrMapping/>
  </p:clrMapOvr>
  <p:transition spd="med"/>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C639"/>
      </a:accent1>
      <a:accent2>
        <a:srgbClr val="F29B6B"/>
      </a:accent2>
      <a:accent3>
        <a:srgbClr val="CCD4FB"/>
      </a:accent3>
      <a:accent4>
        <a:srgbClr val="2B7158"/>
      </a:accent4>
      <a:accent5>
        <a:srgbClr val="456AB8"/>
      </a:accent5>
      <a:accent6>
        <a:srgbClr val="36383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828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28282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1101</TotalTime>
  <Words>2240</Words>
  <Application>Microsoft Office PowerPoint</Application>
  <PresentationFormat>Widescreen</PresentationFormat>
  <Paragraphs>288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Garamond</vt:lpstr>
      <vt:lpstr>Times New Roman</vt:lpstr>
      <vt:lpstr>ui-sans-serif</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REDDI RISHITHA</dc:creator>
  <cp:lastModifiedBy>Komal Rani Kar</cp:lastModifiedBy>
  <cp:revision>48</cp:revision>
  <dcterms:modified xsi:type="dcterms:W3CDTF">2025-04-04T14:41:57Z</dcterms:modified>
</cp:coreProperties>
</file>